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57" r:id="rId3"/>
    <p:sldId id="382" r:id="rId4"/>
    <p:sldId id="262" r:id="rId5"/>
    <p:sldId id="566" r:id="rId6"/>
    <p:sldId id="309" r:id="rId7"/>
    <p:sldId id="389" r:id="rId8"/>
    <p:sldId id="413" r:id="rId9"/>
    <p:sldId id="470" r:id="rId10"/>
    <p:sldId id="471" r:id="rId11"/>
    <p:sldId id="474" r:id="rId12"/>
    <p:sldId id="570" r:id="rId13"/>
    <p:sldId id="564" r:id="rId14"/>
    <p:sldId id="569" r:id="rId15"/>
    <p:sldId id="491" r:id="rId16"/>
    <p:sldId id="567" r:id="rId17"/>
    <p:sldId id="563" r:id="rId18"/>
    <p:sldId id="565" r:id="rId19"/>
    <p:sldId id="568" r:id="rId20"/>
    <p:sldId id="484" r:id="rId21"/>
    <p:sldId id="489" r:id="rId22"/>
    <p:sldId id="437" r:id="rId23"/>
    <p:sldId id="436" r:id="rId24"/>
    <p:sldId id="261" r:id="rId2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C8E7"/>
    <a:srgbClr val="0033CC"/>
    <a:srgbClr val="FF00FF"/>
    <a:srgbClr val="002857"/>
    <a:srgbClr val="9B9B9B"/>
    <a:srgbClr val="6E6E6E"/>
    <a:srgbClr val="F0F0F0"/>
    <a:srgbClr val="C85A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04" autoAdjust="0"/>
  </p:normalViewPr>
  <p:slideViewPr>
    <p:cSldViewPr snapToGrid="0" snapToObjects="1">
      <p:cViewPr varScale="1">
        <p:scale>
          <a:sx n="69" d="100"/>
          <a:sy n="69" d="100"/>
        </p:scale>
        <p:origin x="115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4" d="100"/>
          <a:sy n="54" d="100"/>
        </p:scale>
        <p:origin x="256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6AA4CE-914F-4BFA-A82E-FB82355B69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96214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1EE48-4E68-9343-AEBE-A8480D8633D2}" type="datetimeFigureOut">
              <a:rPr lang="fr-FR" smtClean="0"/>
              <a:t>04/11/2024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A8BE8-4E5E-3440-A5E7-AA67017625E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250516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FFT_POWERPOINT_PADEL-0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6282"/>
            <a:ext cx="9144000" cy="6857451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4223857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TITRE DE LA PRESENTATION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6075395"/>
            <a:ext cx="7286076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XX/XX/2017</a:t>
            </a:r>
          </a:p>
        </p:txBody>
      </p:sp>
    </p:spTree>
    <p:extLst>
      <p:ext uri="{BB962C8B-B14F-4D97-AF65-F5344CB8AC3E}">
        <p14:creationId xmlns:p14="http://schemas.microsoft.com/office/powerpoint/2010/main" val="545723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871469" y="6409855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3" name="ZoneTexte 2"/>
          <p:cNvSpPr txBox="1"/>
          <p:nvPr userDrawn="1"/>
        </p:nvSpPr>
        <p:spPr>
          <a:xfrm>
            <a:off x="1305807" y="6404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2575838" y="64845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0" baseline="0">
                <a:solidFill>
                  <a:srgbClr val="9B9B9B"/>
                </a:solidFill>
                <a:latin typeface="Gotham Book" panose="02000603040000020004" pitchFamily="2" charset="0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07010" y="1287001"/>
            <a:ext cx="8526492" cy="488188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0" baseline="0">
                <a:solidFill>
                  <a:srgbClr val="9B9B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Texte courant</a:t>
            </a:r>
          </a:p>
          <a:p>
            <a:pPr lvl="0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1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604085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1 visue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329105" y="1242152"/>
            <a:ext cx="4844758" cy="4968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9B9B9B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Image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 hasCustomPrompt="1"/>
          </p:nvPr>
        </p:nvSpPr>
        <p:spPr>
          <a:xfrm>
            <a:off x="5392649" y="1242152"/>
            <a:ext cx="3412943" cy="4968604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C85A19"/>
              </a:buClr>
              <a:buFont typeface="Arial"/>
              <a:buNone/>
              <a:defRPr sz="1400">
                <a:solidFill>
                  <a:srgbClr val="9B9B9B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400">
                <a:solidFill>
                  <a:srgbClr val="002857"/>
                </a:solidFill>
                <a:latin typeface="+mn-lt"/>
              </a:defRPr>
            </a:lvl2pPr>
            <a:lvl3pPr marL="447675" indent="-180975">
              <a:buClr>
                <a:srgbClr val="C85A19"/>
              </a:buClr>
              <a:defRPr sz="1200">
                <a:solidFill>
                  <a:srgbClr val="002857"/>
                </a:solidFill>
                <a:latin typeface="+mn-lt"/>
              </a:defRPr>
            </a:lvl3pPr>
            <a:lvl4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200" i="1">
                <a:solidFill>
                  <a:srgbClr val="002857"/>
                </a:solidFill>
                <a:latin typeface="+mn-lt"/>
              </a:defRPr>
            </a:lvl4pPr>
            <a:lvl5pPr marL="809625" indent="-180975">
              <a:buClr>
                <a:srgbClr val="C85A19"/>
              </a:buClr>
              <a:buFont typeface="Courier New"/>
              <a:buChar char="o"/>
              <a:defRPr sz="1000">
                <a:solidFill>
                  <a:srgbClr val="002857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0" baseline="0">
                <a:solidFill>
                  <a:srgbClr val="9B9B9B"/>
                </a:solidFill>
                <a:latin typeface="Gotham Book" panose="02000603040000020004" pitchFamily="2" charset="0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197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courante 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933593" y="642196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3" name="ZoneTexte 2"/>
          <p:cNvSpPr txBox="1"/>
          <p:nvPr userDrawn="1"/>
        </p:nvSpPr>
        <p:spPr>
          <a:xfrm>
            <a:off x="1305807" y="6404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2578339" y="64845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b="1" baseline="0">
                <a:solidFill>
                  <a:srgbClr val="9B9B9B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714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n d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FT_POWERPOINT_PADEL-0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4680574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4070230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FT_POWERPOINT_PADEL-0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7248291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Titre du chapitre </a:t>
            </a:r>
          </a:p>
        </p:txBody>
      </p:sp>
    </p:spTree>
    <p:extLst>
      <p:ext uri="{BB962C8B-B14F-4D97-AF65-F5344CB8AC3E}">
        <p14:creationId xmlns:p14="http://schemas.microsoft.com/office/powerpoint/2010/main" val="1704527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933593" y="642196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3" name="ZoneTexte 2"/>
          <p:cNvSpPr txBox="1"/>
          <p:nvPr userDrawn="1"/>
        </p:nvSpPr>
        <p:spPr>
          <a:xfrm>
            <a:off x="1305807" y="6404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2575838" y="64845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0" baseline="0">
                <a:solidFill>
                  <a:srgbClr val="9B9B9B"/>
                </a:solidFill>
                <a:latin typeface="Gotham Book" panose="02000603040000020004" pitchFamily="2" charset="0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307010" y="1287001"/>
            <a:ext cx="8526492" cy="488188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 b="0" baseline="0">
                <a:solidFill>
                  <a:srgbClr val="9B9B9B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Texte courant</a:t>
            </a:r>
          </a:p>
          <a:p>
            <a:pPr lvl="0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706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57076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courante 1 visue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  2"/>
          <p:cNvSpPr>
            <a:spLocks noGrp="1"/>
          </p:cNvSpPr>
          <p:nvPr>
            <p:ph type="pic" idx="1" hasCustomPrompt="1"/>
          </p:nvPr>
        </p:nvSpPr>
        <p:spPr>
          <a:xfrm>
            <a:off x="329105" y="1242152"/>
            <a:ext cx="4844758" cy="49686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9B9B9B"/>
                </a:solidFill>
                <a:latin typeface="Arial"/>
                <a:cs typeface="Arial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/>
              <a:t>Image</a:t>
            </a:r>
          </a:p>
        </p:txBody>
      </p:sp>
      <p:sp>
        <p:nvSpPr>
          <p:cNvPr id="7" name="Espace réservé du contenu 2"/>
          <p:cNvSpPr>
            <a:spLocks noGrp="1"/>
          </p:cNvSpPr>
          <p:nvPr>
            <p:ph idx="11" hasCustomPrompt="1"/>
          </p:nvPr>
        </p:nvSpPr>
        <p:spPr>
          <a:xfrm>
            <a:off x="5392649" y="1242152"/>
            <a:ext cx="3412943" cy="4968604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C85A19"/>
              </a:buClr>
              <a:buFont typeface="Arial"/>
              <a:buNone/>
              <a:defRPr sz="1400">
                <a:solidFill>
                  <a:srgbClr val="9B9B9B"/>
                </a:solidFill>
                <a:latin typeface="Arial"/>
                <a:cs typeface="Arial"/>
              </a:defRPr>
            </a:lvl1pPr>
            <a:lvl2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400">
                <a:solidFill>
                  <a:srgbClr val="002857"/>
                </a:solidFill>
                <a:latin typeface="+mn-lt"/>
              </a:defRPr>
            </a:lvl2pPr>
            <a:lvl3pPr marL="447675" indent="-180975">
              <a:buClr>
                <a:srgbClr val="C85A19"/>
              </a:buClr>
              <a:defRPr sz="1200">
                <a:solidFill>
                  <a:srgbClr val="002857"/>
                </a:solidFill>
                <a:latin typeface="+mn-lt"/>
              </a:defRPr>
            </a:lvl3pPr>
            <a:lvl4pPr marL="447675" indent="-180975">
              <a:buClr>
                <a:srgbClr val="C85A19"/>
              </a:buClr>
              <a:buFont typeface="Arial" panose="020B0604020202020204" pitchFamily="34" charset="0"/>
              <a:buChar char="•"/>
              <a:defRPr sz="1200" i="1">
                <a:solidFill>
                  <a:srgbClr val="002857"/>
                </a:solidFill>
                <a:latin typeface="+mn-lt"/>
              </a:defRPr>
            </a:lvl4pPr>
            <a:lvl5pPr marL="809625" indent="-180975">
              <a:buClr>
                <a:srgbClr val="C85A19"/>
              </a:buClr>
              <a:buFont typeface="Courier New"/>
              <a:buChar char="o"/>
              <a:defRPr sz="1000">
                <a:solidFill>
                  <a:srgbClr val="002857"/>
                </a:solidFill>
                <a:latin typeface="+mn-lt"/>
              </a:defRPr>
            </a:lvl5pPr>
          </a:lstStyle>
          <a:p>
            <a:pPr lvl="0"/>
            <a:r>
              <a:rPr lang="fr-FR" dirty="0"/>
              <a:t>Texte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0" baseline="0">
                <a:solidFill>
                  <a:srgbClr val="9B9B9B"/>
                </a:solidFill>
                <a:latin typeface="Gotham Book" panose="02000603040000020004" pitchFamily="2" charset="0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620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courante li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 userDrawn="1"/>
        </p:nvSpPr>
        <p:spPr>
          <a:xfrm>
            <a:off x="2933593" y="642196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3" name="ZoneTexte 2"/>
          <p:cNvSpPr txBox="1"/>
          <p:nvPr userDrawn="1"/>
        </p:nvSpPr>
        <p:spPr>
          <a:xfrm>
            <a:off x="1305807" y="6404080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2578339" y="6484578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329105" y="338751"/>
            <a:ext cx="6913529" cy="59763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800" b="1" baseline="0">
                <a:solidFill>
                  <a:srgbClr val="9B9B9B"/>
                </a:solidFill>
                <a:latin typeface="Arial"/>
                <a:cs typeface="Arial"/>
              </a:defRPr>
            </a:lvl1pPr>
          </a:lstStyle>
          <a:p>
            <a:r>
              <a:rPr lang="fr-FR" dirty="0"/>
              <a:t>TITRE DE LA PAGE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315145" y="1020132"/>
            <a:ext cx="317759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916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n d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FT_POWERPOINT_PADEL-0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5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4680574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Merci de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3322592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FFT_POWERPOINT_PADEL-01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6282"/>
            <a:ext cx="9144000" cy="6857451"/>
          </a:xfrm>
          <a:prstGeom prst="rect">
            <a:avLst/>
          </a:prstGeom>
        </p:spPr>
      </p:pic>
      <p:sp>
        <p:nvSpPr>
          <p:cNvPr id="8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4223857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TITRE DE LA PRESENTATION</a:t>
            </a:r>
          </a:p>
        </p:txBody>
      </p:sp>
      <p:sp>
        <p:nvSpPr>
          <p:cNvPr id="9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6075395"/>
            <a:ext cx="7286076" cy="35922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XX/XX/2017</a:t>
            </a:r>
          </a:p>
        </p:txBody>
      </p:sp>
    </p:spTree>
    <p:extLst>
      <p:ext uri="{BB962C8B-B14F-4D97-AF65-F5344CB8AC3E}">
        <p14:creationId xmlns:p14="http://schemas.microsoft.com/office/powerpoint/2010/main" val="372235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FFT_POWERPOINT_PADEL-02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1027012" y="2995386"/>
            <a:ext cx="7248291" cy="91242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baseline="0">
                <a:solidFill>
                  <a:schemeClr val="bg1"/>
                </a:solidFill>
                <a:latin typeface="+mj-lt"/>
                <a:cs typeface="Arial Rounded MT Bold"/>
              </a:defRPr>
            </a:lvl1pPr>
          </a:lstStyle>
          <a:p>
            <a:r>
              <a:rPr lang="fr-FR" dirty="0"/>
              <a:t>Titre du chapitre </a:t>
            </a:r>
          </a:p>
        </p:txBody>
      </p:sp>
    </p:spTree>
    <p:extLst>
      <p:ext uri="{BB962C8B-B14F-4D97-AF65-F5344CB8AC3E}">
        <p14:creationId xmlns:p14="http://schemas.microsoft.com/office/powerpoint/2010/main" val="23510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FT_POWERPOINT_PADEL-02.jp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 userDrawn="1"/>
        </p:nvSpPr>
        <p:spPr>
          <a:xfrm>
            <a:off x="267322" y="6318276"/>
            <a:ext cx="8718736" cy="281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"/>
                <a:cs typeface="Arial"/>
              </a:rPr>
              <a:t>LES CHAMPIONNATS PAR EQUIPES </a:t>
            </a:r>
            <a:r>
              <a:rPr lang="fr-FR" sz="1000" b="1" baseline="0" dirty="0">
                <a:solidFill>
                  <a:schemeClr val="bg1"/>
                </a:solidFill>
                <a:latin typeface="Arial"/>
                <a:cs typeface="Arial"/>
              </a:rPr>
              <a:t>– MAJ JUILLET 2024</a:t>
            </a:r>
            <a:r>
              <a:rPr lang="fr-FR" sz="800" b="1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4" name="Titre 1"/>
          <p:cNvSpPr txBox="1">
            <a:spLocks/>
          </p:cNvSpPr>
          <p:nvPr userDrawn="1"/>
        </p:nvSpPr>
        <p:spPr>
          <a:xfrm>
            <a:off x="6046406" y="6323682"/>
            <a:ext cx="2748046" cy="281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r-FR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070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7" r:id="rId2"/>
    <p:sldLayoutId id="2147483649" r:id="rId3"/>
    <p:sldLayoutId id="2147483660" r:id="rId4"/>
    <p:sldLayoutId id="2147483656" r:id="rId5"/>
    <p:sldLayoutId id="2147483658" r:id="rId6"/>
    <p:sldLayoutId id="2147483659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FFT_POWERPOINT_PADEL-02.jpg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451"/>
          </a:xfrm>
          <a:prstGeom prst="rect">
            <a:avLst/>
          </a:prstGeom>
        </p:spPr>
      </p:pic>
      <p:sp>
        <p:nvSpPr>
          <p:cNvPr id="3" name="Titre 1"/>
          <p:cNvSpPr txBox="1">
            <a:spLocks/>
          </p:cNvSpPr>
          <p:nvPr userDrawn="1"/>
        </p:nvSpPr>
        <p:spPr>
          <a:xfrm>
            <a:off x="267322" y="6318276"/>
            <a:ext cx="8718736" cy="281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000" b="1" dirty="0">
                <a:solidFill>
                  <a:schemeClr val="bg1"/>
                </a:solidFill>
                <a:latin typeface="Arial"/>
                <a:cs typeface="Arial"/>
              </a:rPr>
              <a:t>LES CHAMPIONNATS PAR EQUIPES</a:t>
            </a:r>
            <a:r>
              <a:rPr lang="fr-FR" sz="1000" b="1" baseline="0" dirty="0">
                <a:solidFill>
                  <a:schemeClr val="bg1"/>
                </a:solidFill>
                <a:latin typeface="Arial"/>
                <a:cs typeface="Arial"/>
              </a:rPr>
              <a:t>– MAJ JUILLET 2024</a:t>
            </a:r>
            <a:r>
              <a:rPr lang="fr-FR" sz="800" b="1" baseline="0" dirty="0">
                <a:solidFill>
                  <a:schemeClr val="bg1"/>
                </a:solidFill>
                <a:latin typeface="Arial"/>
                <a:cs typeface="Arial"/>
              </a:rPr>
              <a:t>		</a:t>
            </a:r>
          </a:p>
        </p:txBody>
      </p:sp>
      <p:sp>
        <p:nvSpPr>
          <p:cNvPr id="4" name="Titre 1"/>
          <p:cNvSpPr txBox="1">
            <a:spLocks/>
          </p:cNvSpPr>
          <p:nvPr userDrawn="1"/>
        </p:nvSpPr>
        <p:spPr>
          <a:xfrm>
            <a:off x="6046406" y="6323682"/>
            <a:ext cx="2748046" cy="281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fr-FR" sz="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2632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02153" y="2563646"/>
            <a:ext cx="4928626" cy="1955542"/>
          </a:xfrm>
        </p:spPr>
        <p:txBody>
          <a:bodyPr/>
          <a:lstStyle/>
          <a:p>
            <a:pPr algn="ctr"/>
            <a:r>
              <a:rPr lang="fr-FR" sz="4000" dirty="0">
                <a:latin typeface="Arial" panose="020B0604020202020204" pitchFamily="34" charset="0"/>
                <a:cs typeface="Arial" panose="020B0604020202020204" pitchFamily="34" charset="0"/>
              </a:rPr>
              <a:t>LE GUIDE DU PADEL 2025</a:t>
            </a:r>
            <a:b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r-FR" b="0" dirty="0">
                <a:latin typeface="Gotham Black" panose="02000603040000020004" pitchFamily="2" charset="0"/>
              </a:rPr>
            </a:br>
            <a:br>
              <a:rPr lang="fr-FR" sz="1800" b="0" dirty="0"/>
            </a:br>
            <a:br>
              <a:rPr lang="fr-FR" sz="1800" b="0" dirty="0"/>
            </a:br>
            <a:br>
              <a:rPr lang="fr-FR" sz="1800" b="0" dirty="0"/>
            </a:br>
            <a:endParaRPr lang="fr-FR" sz="2800" b="0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02152" y="5637667"/>
            <a:ext cx="7845081" cy="359229"/>
          </a:xfrm>
        </p:spPr>
        <p:txBody>
          <a:bodyPr>
            <a:noAutofit/>
          </a:bodyPr>
          <a:lstStyle/>
          <a:p>
            <a:r>
              <a:rPr lang="fr-FR" u="sng" dirty="0">
                <a:latin typeface="Arial" panose="020B0604020202020204" pitchFamily="34" charset="0"/>
                <a:cs typeface="Arial" panose="020B0604020202020204" pitchFamily="34" charset="0"/>
              </a:rPr>
              <a:t>PUBLICATION </a:t>
            </a:r>
            <a:r>
              <a:rPr lang="fr-FR" u="sng">
                <a:latin typeface="Arial" panose="020B0604020202020204" pitchFamily="34" charset="0"/>
                <a:cs typeface="Arial" panose="020B0604020202020204" pitchFamily="34" charset="0"/>
              </a:rPr>
              <a:t>– JUILLET 2024</a:t>
            </a:r>
            <a:endParaRPr lang="fr-FR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896342" y="1363081"/>
            <a:ext cx="914400" cy="914400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pPr algn="l"/>
            <a:endParaRPr lang="fr-FR" sz="1000" dirty="0">
              <a:solidFill>
                <a:srgbClr val="0028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396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480" y="182880"/>
            <a:ext cx="6818589" cy="685913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29134" y="1260642"/>
            <a:ext cx="8885731" cy="6271360"/>
          </a:xfrm>
        </p:spPr>
        <p:txBody>
          <a:bodyPr>
            <a:normAutofit/>
          </a:bodyPr>
          <a:lstStyle/>
          <a:p>
            <a:pPr marL="180975" lvl="2" algn="just"/>
            <a:endParaRPr lang="fr-FR" sz="1200" b="1" dirty="0">
              <a:solidFill>
                <a:srgbClr val="FF0000"/>
              </a:solidFill>
            </a:endParaRPr>
          </a:p>
          <a:p>
            <a:pPr marL="180975" lvl="2" algn="just"/>
            <a:endParaRPr lang="fr-FR" sz="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Constituée de 16 équipes, et est catégorisée en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P1500</a:t>
            </a:r>
          </a:p>
          <a:p>
            <a:pPr marL="182563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Club vainqueur est déclaré Champion de France</a:t>
            </a:r>
          </a:p>
          <a:p>
            <a:pPr marL="182563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Clubs, classés 15</a:t>
            </a:r>
            <a:r>
              <a:rPr lang="fr-FR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16</a:t>
            </a:r>
            <a:r>
              <a:rPr lang="fr-FR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descendent en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Nationale 2 - 2026</a:t>
            </a:r>
            <a:endParaRPr lang="fr-FR" sz="12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Constituées de 24 équipes qualifiées suite aux Championnats Régionaux 2025, et sont catégorisées en P1000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équipes championnes de ligue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équipes repêchées selon le poids des 9 équipes finalistes des ligues EST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équipes repêchées selon le poids des 9 équipes finalistes des ligues OUEST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2 Conférences interrégionales, Est et Ouest, seront disputées, à 12 équipes chacune, sous la forme de 4 poules de 3 par conférence lors de la 1ere journée et ensuite sous forme d’un TMC pour la 2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journée 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vainqueurs de chaque Conférence interrégionale 2025 montent en Nationale 1 - 2026.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classés 2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8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chaque Conférence interrégionale 2025 constitueront la Nationale 2 – 2026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classés 9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après de chaque Conférence interrégionale 2025 resteront en Régionale 1 - 2026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	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8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A09F1C45-1ADA-EC32-802E-28F7DBC24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081675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Nationale 1 Messieurs =&gt; 31 Janvier au 2 février 2025 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26190739-1549-8391-797C-652E380A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2862577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Conférences interrégionales Messieurs =&gt; 29 &amp; 30 Mars 2025</a:t>
            </a:r>
          </a:p>
        </p:txBody>
      </p:sp>
    </p:spTree>
    <p:extLst>
      <p:ext uri="{BB962C8B-B14F-4D97-AF65-F5344CB8AC3E}">
        <p14:creationId xmlns:p14="http://schemas.microsoft.com/office/powerpoint/2010/main" val="130309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480" y="182880"/>
            <a:ext cx="6818589" cy="685913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29134" y="1260642"/>
            <a:ext cx="8885731" cy="6271360"/>
          </a:xfrm>
        </p:spPr>
        <p:txBody>
          <a:bodyPr>
            <a:normAutofit/>
          </a:bodyPr>
          <a:lstStyle/>
          <a:p>
            <a:pPr marL="180975" lvl="2" algn="just"/>
            <a:endParaRPr lang="fr-FR" sz="1200" b="1" dirty="0">
              <a:solidFill>
                <a:srgbClr val="FF0000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	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8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A09F1C45-1ADA-EC32-802E-28F7DBC24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081675"/>
            <a:ext cx="7210697" cy="646986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Nationale 1 =&gt; 31 Janvier au 2 février 2025</a:t>
            </a:r>
          </a:p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4PADEL de Strasbourg (GDE) </a:t>
            </a: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4E33CA0-15AF-0E81-5400-6CEFD33361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395646"/>
              </p:ext>
            </p:extLst>
          </p:nvPr>
        </p:nvGraphicFramePr>
        <p:xfrm>
          <a:off x="129135" y="1937688"/>
          <a:ext cx="8885731" cy="43615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8041">
                  <a:extLst>
                    <a:ext uri="{9D8B030D-6E8A-4147-A177-3AD203B41FA5}">
                      <a16:colId xmlns:a16="http://schemas.microsoft.com/office/drawing/2014/main" val="2112271527"/>
                    </a:ext>
                  </a:extLst>
                </a:gridCol>
                <a:gridCol w="3127964">
                  <a:extLst>
                    <a:ext uri="{9D8B030D-6E8A-4147-A177-3AD203B41FA5}">
                      <a16:colId xmlns:a16="http://schemas.microsoft.com/office/drawing/2014/main" val="201387000"/>
                    </a:ext>
                  </a:extLst>
                </a:gridCol>
                <a:gridCol w="926803">
                  <a:extLst>
                    <a:ext uri="{9D8B030D-6E8A-4147-A177-3AD203B41FA5}">
                      <a16:colId xmlns:a16="http://schemas.microsoft.com/office/drawing/2014/main" val="858287930"/>
                    </a:ext>
                  </a:extLst>
                </a:gridCol>
                <a:gridCol w="926803">
                  <a:extLst>
                    <a:ext uri="{9D8B030D-6E8A-4147-A177-3AD203B41FA5}">
                      <a16:colId xmlns:a16="http://schemas.microsoft.com/office/drawing/2014/main" val="2917698116"/>
                    </a:ext>
                  </a:extLst>
                </a:gridCol>
                <a:gridCol w="3626120">
                  <a:extLst>
                    <a:ext uri="{9D8B030D-6E8A-4147-A177-3AD203B41FA5}">
                      <a16:colId xmlns:a16="http://schemas.microsoft.com/office/drawing/2014/main" val="3309082906"/>
                    </a:ext>
                  </a:extLst>
                </a:gridCol>
              </a:tblGrid>
              <a:tr h="215447">
                <a:tc gridSpan="5">
                  <a:txBody>
                    <a:bodyPr/>
                    <a:lstStyle/>
                    <a:p>
                      <a:pPr algn="ctr" fontAlgn="ctr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390130"/>
                  </a:ext>
                </a:extLst>
              </a:tr>
              <a:tr h="228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NATIONALE 1 DAMES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NATIONALE 1 MESSIEURS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149845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CLUBS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 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b="1" u="none" strike="noStrike" dirty="0">
                          <a:effectLst/>
                        </a:rPr>
                        <a:t>CLUBS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222124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ALL IN PADEL 69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ALL IN PADEL 69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093757"/>
                  </a:ext>
                </a:extLst>
              </a:tr>
              <a:tr h="234833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CENTRAL SPORT CLUB SAINT JEAN DE LUZ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2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ALL IN PADEL ASSOCIATION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94096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PADEL CLUB LE MAS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BIG PADEL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928406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PADEL SHOT CEAN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CASA PADEL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5372791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STADE TOULOUSAIN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HAUTS DE NIMES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824410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TC BANDOL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6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LA BANDEJA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7678337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TC NICE GIORDAN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7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PADEL CAMPUS ARENA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76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8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TENNIS PADEL CLUB PALAVAS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8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PADEL CLUB LE MAS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3702426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 dirty="0">
                          <a:effectLst/>
                        </a:rPr>
                        <a:t>9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PADEL HORIZON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073591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10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PADEL SHOT SAINT ETIENNE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714624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11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PADEL TOUCH BASSIN D'ARCACHON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3224975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12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SET PADEL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999013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13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>
                          <a:effectLst/>
                        </a:rPr>
                        <a:t>TC DOUAI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057714"/>
                  </a:ext>
                </a:extLst>
              </a:tr>
              <a:tr h="262772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14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TENNIS CLUB DES LOGES SAINT GERMAIN EN LAYE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109274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15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TENNIS PADEL CLUB PALAVAS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2004157"/>
                  </a:ext>
                </a:extLst>
              </a:tr>
              <a:tr h="228029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100" u="none" strike="noStrike">
                          <a:effectLst/>
                        </a:rPr>
                        <a:t>16</a:t>
                      </a:r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>
                          <a:effectLst/>
                        </a:rPr>
                        <a:t>TOULOUSE PADEL CLUB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873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20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480" y="182880"/>
            <a:ext cx="6818589" cy="685913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29134" y="1260642"/>
            <a:ext cx="8885731" cy="6271360"/>
          </a:xfrm>
        </p:spPr>
        <p:txBody>
          <a:bodyPr>
            <a:normAutofit/>
          </a:bodyPr>
          <a:lstStyle/>
          <a:p>
            <a:pPr marL="180975" lvl="2" algn="just"/>
            <a:endParaRPr lang="fr-FR" sz="1200" b="1" dirty="0">
              <a:solidFill>
                <a:srgbClr val="FF0000"/>
              </a:solidFill>
            </a:endParaRPr>
          </a:p>
          <a:p>
            <a:pPr marL="180975" lvl="2" algn="just"/>
            <a:endParaRPr lang="fr-FR" sz="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Constituée de 8 équipes, et est catégorisée en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P1500</a:t>
            </a:r>
          </a:p>
          <a:p>
            <a:pPr marL="182563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Club vainqueur est déclaré Champion de France</a:t>
            </a:r>
          </a:p>
          <a:p>
            <a:pPr marL="182563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lvl="2" indent="-174625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Clubs, classés 7</a:t>
            </a:r>
            <a:r>
              <a:rPr lang="fr-FR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8</a:t>
            </a:r>
            <a:r>
              <a:rPr lang="fr-FR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descendent en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Nationale 2 - 2026</a:t>
            </a:r>
            <a:endParaRPr lang="fr-FR" sz="12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Constituées de 24 équipes qualifiées suite aux Championnats Régionaux 2025, et sont catégorisées en P1000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équipes championnes de ligue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équipes repêchées selon le poids des 9 équipes finalistes des ligues EST</a:t>
            </a: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équipes repêchées selon le poids des 9 équipes finalistes des ligues OUEST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 2 Conférences interrégionales, Est et Ouest, seront disputées, à 12 équipes chacune, sous la forme de 4 poules 3 par conférence lors de la 1ere journée et ensuite sous forme d’un TMC pour la 2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journée 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vainqueurs de chaque Conférence interrégionale 2025 montent en Nationale 1 - 2026.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classés 2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e,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,3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4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chaque Conférence interrégionale 2025 constitueront la Nationale 2 – 2026</a:t>
            </a:r>
          </a:p>
          <a:p>
            <a:pPr marL="180975" lvl="2" algn="just"/>
            <a:endParaRPr lang="fr-FR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clubs classés 5</a:t>
            </a:r>
            <a:r>
              <a:rPr lang="fr-FR" sz="1200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après de chaque Conférence interrégionale 2025 resteront en Régionale 1 - 2026</a:t>
            </a:r>
            <a:endParaRPr lang="fr-FR" sz="2000" b="1" dirty="0">
              <a:solidFill>
                <a:srgbClr val="FF0000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	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9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A09F1C45-1ADA-EC32-802E-28F7DBC24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081675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Nationale 1 Dames =&gt; 31 Janvier au 2 février 2025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26190739-1549-8391-797C-652E380A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59" y="2862577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Conférences interrégionales Dames =&gt; 29 &amp; 30 Mars 2025</a:t>
            </a:r>
          </a:p>
        </p:txBody>
      </p:sp>
    </p:spTree>
    <p:extLst>
      <p:ext uri="{BB962C8B-B14F-4D97-AF65-F5344CB8AC3E}">
        <p14:creationId xmlns:p14="http://schemas.microsoft.com/office/powerpoint/2010/main" val="247053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1480" y="182880"/>
            <a:ext cx="6818589" cy="685913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29134" y="1260642"/>
            <a:ext cx="8885731" cy="6271360"/>
          </a:xfrm>
        </p:spPr>
        <p:txBody>
          <a:bodyPr>
            <a:normAutofit/>
          </a:bodyPr>
          <a:lstStyle/>
          <a:p>
            <a:pPr marL="180975" lvl="2" algn="just"/>
            <a:endParaRPr lang="fr-FR" sz="1200" b="1" dirty="0">
              <a:solidFill>
                <a:srgbClr val="FF0000"/>
              </a:solidFill>
            </a:endParaRPr>
          </a:p>
          <a:p>
            <a:pPr marL="180975" lvl="2" algn="just"/>
            <a:endParaRPr lang="fr-FR" sz="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2" algn="just"/>
            <a:endParaRPr lang="fr-F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lvl="2" algn="just"/>
            <a:r>
              <a:rPr lang="fr-FR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compétition se déroulera au 4Padel de Strasbourg (GDE)</a:t>
            </a:r>
          </a:p>
          <a:p>
            <a:pPr marL="180975" lvl="2" algn="just"/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just"/>
            <a:endParaRPr lang="fr-FR" sz="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indent="176213"/>
            <a:endParaRPr lang="fr-FR" b="1" dirty="0">
              <a:solidFill>
                <a:schemeClr val="tx1"/>
              </a:solidFill>
            </a:endParaRPr>
          </a:p>
          <a:p>
            <a:pPr indent="176213"/>
            <a:r>
              <a:rPr lang="fr-FR" b="1" dirty="0">
                <a:solidFill>
                  <a:srgbClr val="FF0000"/>
                </a:solidFill>
              </a:rPr>
              <a:t>Les compétitions se dérouleront pour :</a:t>
            </a:r>
          </a:p>
          <a:p>
            <a:endParaRPr lang="fr-FR" b="1" dirty="0">
              <a:solidFill>
                <a:schemeClr val="tx1"/>
              </a:solidFill>
            </a:endParaRPr>
          </a:p>
          <a:p>
            <a:pPr marL="720725" indent="-360363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La conférence OUEST DAMES =&gt;	BREIZH Padel AS (BRE)</a:t>
            </a:r>
          </a:p>
          <a:p>
            <a:pPr marL="720725" indent="-360363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La conférence OUEST Messieurs =&gt; SET PADEL NARBONNE (OCC)</a:t>
            </a:r>
          </a:p>
          <a:p>
            <a:pPr marL="720725" indent="-360363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La conférence EST Dames =&gt; PADEL SHOT Metz (GDE)</a:t>
            </a:r>
          </a:p>
          <a:p>
            <a:pPr marL="720725" indent="-360363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FF0000"/>
                </a:solidFill>
              </a:rPr>
              <a:t>La conférence EST Messieurs =&gt; B14 (IDF)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9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A09F1C45-1ADA-EC32-802E-28F7DBC24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0" y="1205210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Nationale 1 Dames &amp; Messieurs =&gt; 31 Janvier au 2 février 2025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26190739-1549-8391-797C-652E380A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2738384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Conférences interrégionales Dames =&gt; 29 &amp; 30 Mars 2025</a:t>
            </a:r>
          </a:p>
        </p:txBody>
      </p:sp>
    </p:spTree>
    <p:extLst>
      <p:ext uri="{BB962C8B-B14F-4D97-AF65-F5344CB8AC3E}">
        <p14:creationId xmlns:p14="http://schemas.microsoft.com/office/powerpoint/2010/main" val="210772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EDEB41A-EEB6-412E-A120-ED06E7594051}"/>
              </a:ext>
            </a:extLst>
          </p:cNvPr>
          <p:cNvSpPr/>
          <p:nvPr/>
        </p:nvSpPr>
        <p:spPr>
          <a:xfrm>
            <a:off x="270189" y="1538755"/>
            <a:ext cx="8652429" cy="783850"/>
          </a:xfrm>
          <a:prstGeom prst="rect">
            <a:avLst/>
          </a:prstGeom>
          <a:solidFill>
            <a:srgbClr val="91C8E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lvl="2"/>
            <a:endParaRPr lang="fr-FR" sz="1400" b="1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ctr"/>
            <a:r>
              <a:rPr lang="fr-FR" sz="16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limite de qualification des joueurs disputant la Nationale 1 ou Régionale 1 : </a:t>
            </a:r>
          </a:p>
          <a:p>
            <a:pPr marL="180975" lvl="2" algn="ctr"/>
            <a:endParaRPr lang="fr-FR" sz="1600" b="1" i="1" u="sng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lvl="2" algn="ctr"/>
            <a:r>
              <a:rPr lang="fr-FR" sz="16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octobre 2024 à 23h59</a:t>
            </a:r>
          </a:p>
          <a:p>
            <a:pPr algn="ctr"/>
            <a:endParaRPr lang="fr-FR" dirty="0"/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55489" y="2434475"/>
            <a:ext cx="8849174" cy="4423525"/>
          </a:xfrm>
        </p:spPr>
        <p:txBody>
          <a:bodyPr>
            <a:normAutofit fontScale="92500" lnSpcReduction="20000"/>
          </a:bodyPr>
          <a:lstStyle/>
          <a:p>
            <a:pPr marL="352425" lvl="2" indent="-171450" algn="just">
              <a:buFont typeface="Wingdings" panose="05000000000000000000" pitchFamily="2" charset="2"/>
              <a:buChar char="Ø"/>
            </a:pPr>
            <a:endParaRPr lang="fr-FR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toute équipe disputant la Nationale 1 – 2025 </a:t>
            </a:r>
            <a:r>
              <a:rPr lang="fr-FR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(du 31 janvier au 2 février) </a:t>
            </a: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la division Régionale 1 du Championnat de Ligue, le Club devra déclarer 6 joueurs/ses sur sa « Fiche Equipe », tous régulièrement licenciés ou </a:t>
            </a:r>
            <a:r>
              <a:rPr lang="fr-FR" sz="13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rattachés au Club </a:t>
            </a: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 la date limite de qualification, soit le </a:t>
            </a:r>
            <a:r>
              <a:rPr lang="fr-FR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Octobre 2024 à 23h59.</a:t>
            </a:r>
          </a:p>
          <a:p>
            <a:pPr marL="180975" lvl="2" algn="just"/>
            <a:endParaRPr lang="fr-FR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6 joueurs déclarés sur la Fiche de l’équipe resteront, de fait, rattachés à cette équipe 1 (les joueurs seront autrement dits « brûlés »), et ne pourront en aucun cas faire partie ni participer à une rencontre avec une équipe inférieure de leur Club au cours de cette même année sportive.</a:t>
            </a:r>
          </a:p>
          <a:p>
            <a:pPr marL="180975" lvl="2" algn="just"/>
            <a:endParaRPr lang="fr-FR" sz="1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même manière, chaque Club disposant d’une ou plusieurs équipes en Nationale 1 et / ou en division Régionale 1, verra ses joueurs « brûlés » de 6 en 6. Ainsi :</a:t>
            </a:r>
          </a:p>
          <a:p>
            <a:pPr marL="357187" lvl="2" algn="just"/>
            <a:endParaRPr lang="fr-FR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6 joueurs déclarés sur la Fiche de l’équipe 1 seront « brulés » et donc ne pourront en aucun cas participer à une rencontre avec une équipe inférieure de leur Club ; </a:t>
            </a:r>
          </a:p>
          <a:p>
            <a:pPr marL="1079500" lvl="2" algn="just"/>
            <a:endParaRPr lang="fr-FR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numéro 1 de l’équipe 2 ne pourra pas avoir un meilleur classement que le numéro 6 de l’équipe 1 ; </a:t>
            </a:r>
            <a:r>
              <a:rPr lang="fr-FR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classement pris en compte sera celui du 31/01/2025, soit la date de retour de la fiche équipe de la Nationale 1 auprès de la FFT ;</a:t>
            </a:r>
          </a:p>
          <a:p>
            <a:pPr marL="1079500" lvl="2" algn="just"/>
            <a:endParaRPr lang="fr-FR" sz="1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6688" lvl="2" indent="-357188" algn="just">
              <a:buFont typeface="Arial" panose="020B0604020202020204" pitchFamily="34" charset="0"/>
              <a:buChar char="•"/>
            </a:pPr>
            <a:r>
              <a:rPr lang="fr-FR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ainsi de suite…</a:t>
            </a:r>
          </a:p>
          <a:p>
            <a:pPr marL="180975" lvl="2" algn="just"/>
            <a:endParaRPr lang="fr-FR" sz="1000" b="1" dirty="0">
              <a:solidFill>
                <a:srgbClr val="FF0000"/>
              </a:solidFill>
              <a:highlight>
                <a:srgbClr val="00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3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300" b="1" kern="15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	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C5DEEEAE-5990-5BE4-E8A9-CE117D4127C4}"/>
              </a:ext>
            </a:extLst>
          </p:cNvPr>
          <p:cNvSpPr txBox="1">
            <a:spLocks/>
          </p:cNvSpPr>
          <p:nvPr/>
        </p:nvSpPr>
        <p:spPr>
          <a:xfrm>
            <a:off x="270189" y="172768"/>
            <a:ext cx="6818589" cy="685913"/>
          </a:xfrm>
          <a:prstGeom prst="rect">
            <a:avLst/>
          </a:prstGeom>
          <a:solidFill>
            <a:srgbClr val="91C8E7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0" kern="1200" baseline="0">
                <a:solidFill>
                  <a:srgbClr val="9B9B9B"/>
                </a:solidFill>
                <a:latin typeface="Gotham Book" panose="02000603040000020004" pitchFamily="2" charset="0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940B9CBD-2403-21EE-EF40-7B6A1A00A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1" y="1090137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Inscription des joueurs</a:t>
            </a:r>
          </a:p>
        </p:txBody>
      </p:sp>
    </p:spTree>
    <p:extLst>
      <p:ext uri="{BB962C8B-B14F-4D97-AF65-F5344CB8AC3E}">
        <p14:creationId xmlns:p14="http://schemas.microsoft.com/office/powerpoint/2010/main" val="401802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92740" y="1828800"/>
            <a:ext cx="8849174" cy="1942011"/>
          </a:xfrm>
        </p:spPr>
        <p:txBody>
          <a:bodyPr>
            <a:normAutofit/>
          </a:bodyPr>
          <a:lstStyle/>
          <a:p>
            <a:pPr marL="180975" lvl="2" algn="just"/>
            <a:endParaRPr lang="fr-FR" sz="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 revanche, un joueur inscrit dans une équipe réserve (2, 3, 4…), peut participer à une ou plusieurs rencontres avec une équipe supérieure de son Club</a:t>
            </a:r>
          </a:p>
          <a:p>
            <a:pPr algn="just"/>
            <a:endParaRPr lang="fr-FR" sz="12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i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Tout joueur participant à </a:t>
            </a:r>
            <a:r>
              <a:rPr lang="fr-FR" sz="1200" b="1" i="1" dirty="0">
                <a:solidFill>
                  <a:srgbClr val="FF0000"/>
                </a:solidFill>
                <a:latin typeface="+mn-lt"/>
                <a:cs typeface="Arial" panose="020B0604020202020204" pitchFamily="34" charset="0"/>
              </a:rPr>
              <a:t>1 rencontre </a:t>
            </a:r>
            <a:r>
              <a:rPr lang="fr-FR" sz="1200" b="1" i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avec une équipe supérieure restera rattaché à cette équipe et ne pourra plus rejouer avec une équipe inférieure.</a:t>
            </a:r>
            <a:r>
              <a:rPr lang="fr-FR" sz="1200" kern="150" dirty="0">
                <a:solidFill>
                  <a:srgbClr val="FF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fr-FR" sz="1800" kern="15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</a:t>
            </a:r>
          </a:p>
        </p:txBody>
      </p:sp>
      <p:sp>
        <p:nvSpPr>
          <p:cNvPr id="3" name="Titre 1">
            <a:extLst>
              <a:ext uri="{FF2B5EF4-FFF2-40B4-BE49-F238E27FC236}">
                <a16:creationId xmlns:a16="http://schemas.microsoft.com/office/drawing/2014/main" id="{C5DEEEAE-5990-5BE4-E8A9-CE117D4127C4}"/>
              </a:ext>
            </a:extLst>
          </p:cNvPr>
          <p:cNvSpPr txBox="1">
            <a:spLocks/>
          </p:cNvSpPr>
          <p:nvPr/>
        </p:nvSpPr>
        <p:spPr>
          <a:xfrm>
            <a:off x="270189" y="172768"/>
            <a:ext cx="6818589" cy="685913"/>
          </a:xfrm>
          <a:prstGeom prst="rect">
            <a:avLst/>
          </a:prstGeom>
          <a:solidFill>
            <a:srgbClr val="91C8E7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0" kern="1200" baseline="0">
                <a:solidFill>
                  <a:srgbClr val="9B9B9B"/>
                </a:solidFill>
                <a:latin typeface="Gotham Book" panose="02000603040000020004" pitchFamily="2" charset="0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293F64AE-2D14-13AE-C219-69C9A7AB0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1" y="1202057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Inscription des joueurs</a:t>
            </a:r>
          </a:p>
        </p:txBody>
      </p:sp>
      <p:pic>
        <p:nvPicPr>
          <p:cNvPr id="10" name="Graphique 9" descr="Avertissement contour">
            <a:extLst>
              <a:ext uri="{FF2B5EF4-FFF2-40B4-BE49-F238E27FC236}">
                <a16:creationId xmlns:a16="http://schemas.microsoft.com/office/drawing/2014/main" id="{E8A333CA-E129-3B42-E808-02C72DFE8E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6325" y="3246847"/>
            <a:ext cx="708991" cy="708991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6E516DE9-6119-8963-6137-B068FDF5650A}"/>
              </a:ext>
            </a:extLst>
          </p:cNvPr>
          <p:cNvSpPr txBox="1"/>
          <p:nvPr/>
        </p:nvSpPr>
        <p:spPr>
          <a:xfrm>
            <a:off x="2641114" y="3309868"/>
            <a:ext cx="511822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kern="15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fr-FR" sz="1200" b="1" kern="15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 joueur peut figurer sur plusieurs listes d’équipes de son club, Seul un joueur figurant sur la liste d’équipe pourra prendre part aux rencontres pour cette même équipe.</a:t>
            </a:r>
            <a:endParaRPr lang="fr-FR" sz="1200" b="1" kern="15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fr-FR" sz="1200" b="1" kern="15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4BE86453-FF79-4CDF-B652-1BBFA647B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0" y="4266316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Participation des joueurs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CB22230-81D2-BDC8-0BF1-20637CD2A076}"/>
              </a:ext>
            </a:extLst>
          </p:cNvPr>
          <p:cNvSpPr txBox="1"/>
          <p:nvPr/>
        </p:nvSpPr>
        <p:spPr>
          <a:xfrm>
            <a:off x="270189" y="4917313"/>
            <a:ext cx="824701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2425" lvl="2" indent="-171450" algn="l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</a:rPr>
              <a:t>Les Championnats de France interclubs Seniors de </a:t>
            </a:r>
            <a:r>
              <a:rPr lang="fr-FR" sz="1200" b="1" dirty="0" err="1">
                <a:solidFill>
                  <a:schemeClr val="tx1"/>
                </a:solidFill>
              </a:rPr>
              <a:t>Padel</a:t>
            </a:r>
            <a:r>
              <a:rPr lang="fr-FR" sz="1200" b="1" dirty="0">
                <a:solidFill>
                  <a:schemeClr val="tx1"/>
                </a:solidFill>
              </a:rPr>
              <a:t> </a:t>
            </a:r>
            <a:r>
              <a:rPr lang="fr-FR" sz="1200" b="1" dirty="0"/>
              <a:t>2025</a:t>
            </a:r>
            <a:r>
              <a:rPr lang="fr-FR" sz="1200" b="1" dirty="0">
                <a:solidFill>
                  <a:srgbClr val="0033CC"/>
                </a:solidFill>
              </a:rPr>
              <a:t> </a:t>
            </a:r>
            <a:r>
              <a:rPr lang="fr-FR" sz="1200" b="1" dirty="0">
                <a:solidFill>
                  <a:schemeClr val="tx1"/>
                </a:solidFill>
              </a:rPr>
              <a:t>sont ouverts aux joueurs et joueuses: </a:t>
            </a:r>
          </a:p>
          <a:p>
            <a:pPr marL="180975" lvl="2" algn="l"/>
            <a:endParaRPr lang="fr-FR" sz="1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714375" lvl="2" indent="-357188" algn="l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cs typeface="Arial" panose="020B0604020202020204" pitchFamily="34" charset="0"/>
              </a:rPr>
              <a:t>Licenciés ou rattachés au club à la date du </a:t>
            </a:r>
            <a:r>
              <a:rPr lang="fr-FR" sz="1200" b="1" dirty="0">
                <a:solidFill>
                  <a:srgbClr val="FF0000"/>
                </a:solidFill>
                <a:cs typeface="Arial" panose="020B0604020202020204" pitchFamily="34" charset="0"/>
              </a:rPr>
              <a:t>31 Octobre 2024 </a:t>
            </a:r>
          </a:p>
          <a:p>
            <a:pPr marL="714375" lvl="2" indent="-357188" algn="l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cs typeface="Arial" panose="020B0604020202020204" pitchFamily="34" charset="0"/>
              </a:rPr>
              <a:t>Faisant partie de la catégorie d’âge 11 ans ou supérieure.</a:t>
            </a:r>
          </a:p>
        </p:txBody>
      </p:sp>
    </p:spTree>
    <p:extLst>
      <p:ext uri="{BB962C8B-B14F-4D97-AF65-F5344CB8AC3E}">
        <p14:creationId xmlns:p14="http://schemas.microsoft.com/office/powerpoint/2010/main" val="1521207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-1" y="1820092"/>
            <a:ext cx="8847100" cy="5516386"/>
          </a:xfrm>
        </p:spPr>
        <p:txBody>
          <a:bodyPr>
            <a:normAutofit/>
          </a:bodyPr>
          <a:lstStyle/>
          <a:p>
            <a:pPr marL="180975" lvl="2" algn="just"/>
            <a:endParaRPr lang="fr-FR" sz="1000" b="1" u="sng" dirty="0">
              <a:solidFill>
                <a:schemeClr val="tx1"/>
              </a:solidFill>
            </a:endParaRPr>
          </a:p>
          <a:p>
            <a:pPr marL="357188" lvl="2" indent="-174625" algn="just"/>
            <a:r>
              <a:rPr lang="fr-FR" sz="1200" b="1" dirty="0">
                <a:solidFill>
                  <a:schemeClr val="tx1"/>
                </a:solidFill>
              </a:rPr>
              <a:t>1) </a:t>
            </a:r>
            <a:r>
              <a:rPr lang="fr-FR" sz="1200" b="1" i="1" u="sng" dirty="0">
                <a:solidFill>
                  <a:schemeClr val="tx1"/>
                </a:solidFill>
              </a:rPr>
              <a:t>Un joueur licencié Multi-raquettes ou Padel dans un Club « A » exclusivement Padel</a:t>
            </a:r>
            <a:r>
              <a:rPr lang="fr-FR" sz="1200" b="1" dirty="0">
                <a:solidFill>
                  <a:schemeClr val="tx1"/>
                </a:solidFill>
              </a:rPr>
              <a:t>, à la date limite fixée par l’organisateur, </a:t>
            </a:r>
            <a:r>
              <a:rPr lang="fr-FR" sz="1200" b="1" i="1" dirty="0">
                <a:solidFill>
                  <a:schemeClr val="tx1"/>
                </a:solidFill>
              </a:rPr>
              <a:t>ne pourra en aucun cas</a:t>
            </a:r>
            <a:r>
              <a:rPr lang="fr-FR" sz="1200" b="1" dirty="0">
                <a:solidFill>
                  <a:schemeClr val="tx1"/>
                </a:solidFill>
              </a:rPr>
              <a:t> prendre part à une rencontre par équipes pour un autre Club, et ce même s’il n’a disputé aucune rencontre avec le Club A.</a:t>
            </a: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r>
              <a:rPr lang="fr-FR" sz="1200" b="1" dirty="0">
                <a:solidFill>
                  <a:schemeClr val="tx1"/>
                </a:solidFill>
              </a:rPr>
              <a:t>2) </a:t>
            </a:r>
            <a:r>
              <a:rPr lang="fr-FR" sz="1200" b="1" i="1" u="sng" dirty="0">
                <a:solidFill>
                  <a:schemeClr val="tx1"/>
                </a:solidFill>
              </a:rPr>
              <a:t>Un joueur licencié Padel dans un Club « A » Tennis &amp; Padel</a:t>
            </a:r>
            <a:r>
              <a:rPr lang="fr-FR" sz="1200" b="1" i="1" dirty="0">
                <a:solidFill>
                  <a:schemeClr val="tx1"/>
                </a:solidFill>
              </a:rPr>
              <a:t>, à la date limite fixée par l’organisateur</a:t>
            </a:r>
            <a:r>
              <a:rPr lang="fr-FR" sz="1200" b="1" dirty="0">
                <a:solidFill>
                  <a:schemeClr val="tx1"/>
                </a:solidFill>
              </a:rPr>
              <a:t>, </a:t>
            </a:r>
            <a:r>
              <a:rPr lang="fr-FR" sz="1200" b="1" i="1" dirty="0">
                <a:solidFill>
                  <a:schemeClr val="tx1"/>
                </a:solidFill>
              </a:rPr>
              <a:t>ne pourra en aucun cas</a:t>
            </a:r>
            <a:r>
              <a:rPr lang="fr-FR" sz="1200" b="1" dirty="0">
                <a:solidFill>
                  <a:schemeClr val="tx1"/>
                </a:solidFill>
              </a:rPr>
              <a:t> prendre part à une rencontre par équipes pour un autre Club, et ce même s’il n’a disputé aucune rencontre avec le Club A.</a:t>
            </a: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r>
              <a:rPr lang="fr-FR" sz="1200" b="1" dirty="0">
                <a:solidFill>
                  <a:schemeClr val="tx1"/>
                </a:solidFill>
              </a:rPr>
              <a:t>3) </a:t>
            </a:r>
            <a:r>
              <a:rPr lang="fr-FR" sz="1200" b="1" i="1" u="sng" dirty="0">
                <a:solidFill>
                  <a:schemeClr val="tx1"/>
                </a:solidFill>
              </a:rPr>
              <a:t>Un joueur licencié Multi-raquettes dans un Club « A » Tennis &amp; Padel</a:t>
            </a:r>
            <a:r>
              <a:rPr lang="fr-FR" sz="1200" b="1" i="1" dirty="0">
                <a:solidFill>
                  <a:schemeClr val="tx1"/>
                </a:solidFill>
              </a:rPr>
              <a:t>, à la date limite fixée par l’organisateur</a:t>
            </a:r>
            <a:r>
              <a:rPr lang="fr-FR" sz="1200" b="1" dirty="0">
                <a:solidFill>
                  <a:schemeClr val="tx1"/>
                </a:solidFill>
              </a:rPr>
              <a:t>, inscrit ou non sur une liste d’équipe mais ne prenant finalement pas part aux rencontres par équipes pour ce Club A, </a:t>
            </a:r>
            <a:r>
              <a:rPr lang="fr-FR" sz="1200" b="1" i="1" dirty="0">
                <a:solidFill>
                  <a:schemeClr val="tx1"/>
                </a:solidFill>
              </a:rPr>
              <a:t>pourra</a:t>
            </a:r>
            <a:r>
              <a:rPr lang="fr-FR" sz="1200" b="1" dirty="0">
                <a:solidFill>
                  <a:schemeClr val="tx1"/>
                </a:solidFill>
              </a:rPr>
              <a:t> prendre part ultérieurement à une rencontre par équipes avec un autre Club.</a:t>
            </a: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endParaRPr lang="fr-FR" sz="1200" b="1" dirty="0">
              <a:solidFill>
                <a:schemeClr val="tx1"/>
              </a:solidFill>
            </a:endParaRPr>
          </a:p>
          <a:p>
            <a:pPr marL="357188" lvl="2" indent="-174625" algn="just"/>
            <a:r>
              <a:rPr lang="fr-FR" sz="1200" b="1" dirty="0">
                <a:solidFill>
                  <a:schemeClr val="tx1"/>
                </a:solidFill>
              </a:rPr>
              <a:t>4) </a:t>
            </a:r>
            <a:r>
              <a:rPr lang="fr-FR" sz="1200" b="1" i="1" u="sng" dirty="0">
                <a:solidFill>
                  <a:schemeClr val="tx1"/>
                </a:solidFill>
              </a:rPr>
              <a:t>Un joueur licencié Multi-raquettes dans un club « A » exclusivement Tennis, ou dont la licence est </a:t>
            </a:r>
            <a:r>
              <a:rPr lang="fr-FR" sz="1200" b="1" i="1" dirty="0">
                <a:solidFill>
                  <a:schemeClr val="tx1"/>
                </a:solidFill>
              </a:rPr>
              <a:t>	</a:t>
            </a:r>
            <a:r>
              <a:rPr lang="fr-FR" sz="1200" b="1" i="1" u="sng" dirty="0">
                <a:solidFill>
                  <a:schemeClr val="tx1"/>
                </a:solidFill>
              </a:rPr>
              <a:t>informatiquement rattachée à un Comité ou une Ligue</a:t>
            </a:r>
            <a:r>
              <a:rPr lang="fr-FR" sz="1200" b="1" dirty="0">
                <a:solidFill>
                  <a:schemeClr val="tx1"/>
                </a:solidFill>
              </a:rPr>
              <a:t>, pourra s’inscrire dans une équipe d’un club de Padel ou 	de Tennis &amp; Padel de son choix, partout en France métropolitaine.</a:t>
            </a:r>
          </a:p>
          <a:p>
            <a:pPr marL="180975" lvl="2"/>
            <a:endParaRPr lang="fr-FR" sz="1300" b="1" dirty="0">
              <a:solidFill>
                <a:schemeClr val="tx1"/>
              </a:solidFill>
            </a:endParaRPr>
          </a:p>
          <a:p>
            <a:pPr algn="ctr"/>
            <a:r>
              <a:rPr lang="fr-FR" sz="1300" dirty="0">
                <a:solidFill>
                  <a:schemeClr val="tx1"/>
                </a:solidFill>
              </a:rPr>
              <a:t>	</a:t>
            </a:r>
            <a:endParaRPr lang="fr-FR" sz="1300" dirty="0"/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9CA11F3-D673-72A6-2777-D1F5D13978F2}"/>
              </a:ext>
            </a:extLst>
          </p:cNvPr>
          <p:cNvSpPr txBox="1">
            <a:spLocks/>
          </p:cNvSpPr>
          <p:nvPr/>
        </p:nvSpPr>
        <p:spPr>
          <a:xfrm>
            <a:off x="270189" y="172768"/>
            <a:ext cx="6818589" cy="685913"/>
          </a:xfrm>
          <a:prstGeom prst="rect">
            <a:avLst/>
          </a:prstGeom>
          <a:solidFill>
            <a:srgbClr val="91C8E7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0" kern="1200" baseline="0">
                <a:solidFill>
                  <a:srgbClr val="9B9B9B"/>
                </a:solidFill>
                <a:latin typeface="Gotham Book" panose="02000603040000020004" pitchFamily="2" charset="0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PAR INTERCLUBS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65912E32-2A3E-B2C6-02F4-CE32A06AA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1" y="1201681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Règles de qualifications d’un joueur :</a:t>
            </a:r>
          </a:p>
        </p:txBody>
      </p:sp>
    </p:spTree>
    <p:extLst>
      <p:ext uri="{BB962C8B-B14F-4D97-AF65-F5344CB8AC3E}">
        <p14:creationId xmlns:p14="http://schemas.microsoft.com/office/powerpoint/2010/main" val="43567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94126" y="1132345"/>
            <a:ext cx="9049874" cy="5465679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calcul des statuts des joueurs s’effectue au plus tard le 31 octobre de l’année sportive en cours, et ce quel que soit le classement du joueur.</a:t>
            </a:r>
          </a:p>
          <a:p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Trois statuts sont possibles pour les compétitions par équipes de 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Padel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 (nationales, régionales ou départementales) :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 </a:t>
            </a:r>
          </a:p>
          <a:p>
            <a:endParaRPr lang="fr-FR" sz="1200" b="1" dirty="0">
              <a:solidFill>
                <a:srgbClr val="FF0000"/>
              </a:solidFill>
              <a:latin typeface="+mn-lt"/>
              <a:ea typeface="Aptos" panose="020B0004020202020204" pitchFamily="34" charset="0"/>
            </a:endParaRPr>
          </a:p>
          <a:p>
            <a:pPr marL="358775"/>
            <a:endParaRPr lang="fr-FR" sz="1200" b="1" dirty="0">
              <a:latin typeface="+mn-lt"/>
              <a:ea typeface="Aptos" panose="020B0004020202020204" pitchFamily="34" charset="0"/>
            </a:endParaRPr>
          </a:p>
          <a:p>
            <a:pPr marL="268288" indent="-268288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Statut de Joueur « Equipe » (EQ) : Un joueur disposera du statut « Equipe » (EQ) pour un Club A, s’il répond à l’une des conditions suivantes :</a:t>
            </a:r>
          </a:p>
          <a:p>
            <a:pPr marL="268288" indent="-268288">
              <a:buFont typeface="Wingdings" panose="05000000000000000000" pitchFamily="2" charset="2"/>
              <a:buChar char="Ø"/>
            </a:pP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717550" indent="-358775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joueur était licencié dans ce club A au 31/08 de l’année sportive précédente (licence 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Padel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 ou Multi-Raquettes), et ce même si ce joueur a disputé une rencontre par équipes pour le compte d’un autre club l’année sportive précédente ;</a:t>
            </a:r>
            <a:endParaRPr lang="fr-FR" sz="1200" b="1" dirty="0">
              <a:latin typeface="+mn-lt"/>
              <a:ea typeface="Aptos" panose="020B0004020202020204" pitchFamily="34" charset="0"/>
            </a:endParaRPr>
          </a:p>
          <a:p>
            <a:pPr marL="717550" indent="-358775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joueur n’était pas licencié dans ce club A au 31/08 de l’année sportive précédente, mais il a disputé au moins un match pour ce club, et uniquement pour ce club, dans un championnat par équipes une des années sportives précédant l’année sportive considérée.</a:t>
            </a:r>
          </a:p>
          <a:p>
            <a:pPr marL="717550" indent="-358775">
              <a:buFont typeface="Arial" panose="020B0604020202020204" pitchFamily="34" charset="0"/>
              <a:buChar char="•"/>
            </a:pPr>
            <a:endParaRPr lang="fr-FR" sz="1200" b="1" dirty="0">
              <a:solidFill>
                <a:srgbClr val="FF0000"/>
              </a:solidFill>
              <a:effectLst/>
              <a:latin typeface="+mn-lt"/>
              <a:ea typeface="Aptos" panose="020B0004020202020204" pitchFamily="34" charset="0"/>
            </a:endParaRPr>
          </a:p>
          <a:p>
            <a:pPr marL="457200" algn="just"/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 </a:t>
            </a:r>
          </a:p>
          <a:p>
            <a:pPr marL="457200" algn="just"/>
            <a:endParaRPr lang="fr-FR" sz="1200" b="1" dirty="0">
              <a:latin typeface="+mn-lt"/>
              <a:ea typeface="Aptos" panose="020B0004020202020204" pitchFamily="34" charset="0"/>
            </a:endParaRPr>
          </a:p>
          <a:p>
            <a:pPr marL="457200" algn="just"/>
            <a:endParaRPr lang="fr-FR" sz="1200" b="1" dirty="0">
              <a:latin typeface="+mn-lt"/>
              <a:ea typeface="Aptos" panose="020B0004020202020204" pitchFamily="34" charset="0"/>
            </a:endParaRPr>
          </a:p>
          <a:p>
            <a:pPr marL="268288" indent="-268288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statut « Nouvellement Equipe » (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NvEQ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) :</a:t>
            </a:r>
          </a:p>
          <a:p>
            <a:pPr algn="just"/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717550" indent="-358775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Un joueur disposera du statut « Nouvellement Equipe » (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NvEQ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) s’il ne répond à aucun des deux critères ci-dessus.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228600"/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 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898019CA-ED4D-A895-D411-8D9C1B9B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49" y="2227729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Statut Equipe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9CA11F3-D673-72A6-2777-D1F5D13978F2}"/>
              </a:ext>
            </a:extLst>
          </p:cNvPr>
          <p:cNvSpPr txBox="1">
            <a:spLocks/>
          </p:cNvSpPr>
          <p:nvPr/>
        </p:nvSpPr>
        <p:spPr>
          <a:xfrm>
            <a:off x="270189" y="172768"/>
            <a:ext cx="6818589" cy="685913"/>
          </a:xfrm>
          <a:prstGeom prst="rect">
            <a:avLst/>
          </a:prstGeom>
          <a:solidFill>
            <a:srgbClr val="91C8E7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0" kern="1200" baseline="0">
                <a:solidFill>
                  <a:srgbClr val="9B9B9B"/>
                </a:solidFill>
                <a:latin typeface="Gotham Book" panose="02000603040000020004" pitchFamily="2" charset="0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972CA3AB-0041-49F1-A1A1-79CB55B0C1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48" y="4711208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Statut Nouvellement Equipe</a:t>
            </a:r>
          </a:p>
        </p:txBody>
      </p:sp>
    </p:spTree>
    <p:extLst>
      <p:ext uri="{BB962C8B-B14F-4D97-AF65-F5344CB8AC3E}">
        <p14:creationId xmlns:p14="http://schemas.microsoft.com/office/powerpoint/2010/main" val="2138002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94126" y="1867451"/>
            <a:ext cx="9049874" cy="6163984"/>
          </a:xfrm>
        </p:spPr>
        <p:txBody>
          <a:bodyPr>
            <a:noAutofit/>
          </a:bodyPr>
          <a:lstStyle/>
          <a:p>
            <a:pPr marL="268288" indent="-268288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Statut « Non Equipes » (NON EQ) :</a:t>
            </a:r>
          </a:p>
          <a:p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717550" indent="-358775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Un joueur disposera du statut « NON EQUIPE » si sa licence a été enregistrée informatiquement après le 31 octobre de l’année sportive en cours, ou s’il a déjà participé à une rencontre par équipes pour un autre club au cours de cette même année sportive.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717550" indent="-358775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Le joueur sera ainsi déclaré « NON EQUIPE », et ne pourra prendre part à une compétition par équipes pour le compte de son nouveau Club, sauf dérogation accordée par la Commission Régionale ou Départementale de 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Padel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 </a:t>
            </a:r>
          </a:p>
          <a:p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Pour les Championnats de France (divisions régionales 1 incluses), deux joueurs maximum disposant du statut « Nouvellement Equipe » (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NvEQ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) pourront figurer sur la liste d’équipe comportant 8 joueurs maximum.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Aucun joueur disposant du Statut NON EQUIPE ne pourra figurer sur cette même liste.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Ces deux règles ci-dessus s’appliqueront pour les listes des équipes des divisions régionales 1, conférences interrégionales, division nationale 2 et division nationale 1.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Pour toutes les autres divisions, la ligue édictera ses propres règles et pourra accepter des joueurs </a:t>
            </a:r>
            <a:r>
              <a:rPr lang="fr-FR" sz="1200" b="1" dirty="0" err="1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NvEQ</a:t>
            </a:r>
            <a:r>
              <a:rPr lang="fr-FR" sz="1200" b="1" dirty="0">
                <a:solidFill>
                  <a:srgbClr val="FF0000"/>
                </a:solidFill>
                <a:effectLst/>
                <a:latin typeface="+mn-lt"/>
                <a:ea typeface="Aptos" panose="020B0004020202020204" pitchFamily="34" charset="0"/>
              </a:rPr>
              <a:t> ou NON EQ dans ses championnats.</a:t>
            </a:r>
            <a:endParaRPr lang="fr-FR" sz="1200" b="1" dirty="0">
              <a:effectLst/>
              <a:latin typeface="+mn-lt"/>
              <a:ea typeface="Aptos" panose="020B0004020202020204" pitchFamily="34" charset="0"/>
            </a:endParaRPr>
          </a:p>
          <a:p>
            <a:pPr marL="352425" lvl="2" indent="-171450" algn="l">
              <a:buFont typeface="Wingdings" panose="05000000000000000000" pitchFamily="2" charset="2"/>
              <a:buChar char="Ø"/>
            </a:pPr>
            <a:endParaRPr lang="fr-FR" sz="1200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14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898019CA-ED4D-A895-D411-8D9C1B9B1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47" y="1234051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Statut Non Equipe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49CA11F3-D673-72A6-2777-D1F5D13978F2}"/>
              </a:ext>
            </a:extLst>
          </p:cNvPr>
          <p:cNvSpPr txBox="1">
            <a:spLocks/>
          </p:cNvSpPr>
          <p:nvPr/>
        </p:nvSpPr>
        <p:spPr>
          <a:xfrm>
            <a:off x="270189" y="172768"/>
            <a:ext cx="6818589" cy="685913"/>
          </a:xfrm>
          <a:prstGeom prst="rect">
            <a:avLst/>
          </a:prstGeom>
          <a:solidFill>
            <a:srgbClr val="91C8E7"/>
          </a:solidFill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00" b="0" kern="1200" baseline="0">
                <a:solidFill>
                  <a:srgbClr val="9B9B9B"/>
                </a:solidFill>
                <a:latin typeface="Gotham Book" panose="02000603040000020004" pitchFamily="2" charset="0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CHAMPIONNATS DE FRANCE </a:t>
            </a:r>
            <a:br>
              <a:rPr lang="fr-FR" sz="2000" b="1" dirty="0">
                <a:solidFill>
                  <a:schemeClr val="tx1"/>
                </a:solidFill>
                <a:latin typeface="+mn-lt"/>
              </a:rPr>
            </a:br>
            <a:r>
              <a:rPr lang="fr-FR" sz="2000" b="1" dirty="0">
                <a:solidFill>
                  <a:schemeClr val="tx1"/>
                </a:solidFill>
                <a:latin typeface="+mn-lt"/>
              </a:rPr>
              <a:t>SENIORS INTERCLUBS</a:t>
            </a:r>
          </a:p>
        </p:txBody>
      </p:sp>
    </p:spTree>
    <p:extLst>
      <p:ext uri="{BB962C8B-B14F-4D97-AF65-F5344CB8AC3E}">
        <p14:creationId xmlns:p14="http://schemas.microsoft.com/office/powerpoint/2010/main" val="87432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69966" y="183055"/>
            <a:ext cx="6827520" cy="679094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CAHIERS DES CHARGES DES CHAMPIONNATS DE FRANCE SENIORS INTERCLUBS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756" y="1287793"/>
            <a:ext cx="8865326" cy="6825462"/>
          </a:xfrm>
        </p:spPr>
        <p:txBody>
          <a:bodyPr>
            <a:normAutofit/>
          </a:bodyPr>
          <a:lstStyle/>
          <a:p>
            <a:endParaRPr lang="fr-FR" sz="1700" dirty="0"/>
          </a:p>
          <a:p>
            <a:pPr marL="180975" lvl="2" algn="l"/>
            <a:endParaRPr lang="fr-FR" sz="18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endParaRPr lang="fr-FR" dirty="0">
              <a:solidFill>
                <a:prstClr val="black"/>
              </a:solidFill>
              <a:cs typeface="+mn-cs"/>
            </a:endParaRPr>
          </a:p>
          <a:p>
            <a:pPr marL="180975" lvl="2"/>
            <a:endParaRPr lang="fr-FR" sz="1800" b="1" i="1" u="sng" dirty="0">
              <a:solidFill>
                <a:schemeClr val="tx1"/>
              </a:solidFill>
            </a:endParaRPr>
          </a:p>
          <a:p>
            <a:pPr marL="180975" lvl="2" algn="just"/>
            <a:endParaRPr lang="fr-FR" sz="1400" dirty="0"/>
          </a:p>
          <a:p>
            <a:br>
              <a:rPr lang="fr-FR" sz="1900" i="1" dirty="0"/>
            </a:br>
            <a:endParaRPr lang="fr-FR" sz="1900" i="1" dirty="0"/>
          </a:p>
          <a:p>
            <a:endParaRPr lang="fr-FR" sz="1700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7A5F594-36BC-8947-BF6B-64A4406C0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297772"/>
              </p:ext>
            </p:extLst>
          </p:nvPr>
        </p:nvGraphicFramePr>
        <p:xfrm>
          <a:off x="0" y="874835"/>
          <a:ext cx="9144000" cy="6022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7459">
                  <a:extLst>
                    <a:ext uri="{9D8B030D-6E8A-4147-A177-3AD203B41FA5}">
                      <a16:colId xmlns:a16="http://schemas.microsoft.com/office/drawing/2014/main" val="685922455"/>
                    </a:ext>
                  </a:extLst>
                </a:gridCol>
                <a:gridCol w="3138220">
                  <a:extLst>
                    <a:ext uri="{9D8B030D-6E8A-4147-A177-3AD203B41FA5}">
                      <a16:colId xmlns:a16="http://schemas.microsoft.com/office/drawing/2014/main" val="1076478631"/>
                    </a:ext>
                  </a:extLst>
                </a:gridCol>
                <a:gridCol w="3378321">
                  <a:extLst>
                    <a:ext uri="{9D8B030D-6E8A-4147-A177-3AD203B41FA5}">
                      <a16:colId xmlns:a16="http://schemas.microsoft.com/office/drawing/2014/main" val="535152870"/>
                    </a:ext>
                  </a:extLst>
                </a:gridCol>
              </a:tblGrid>
              <a:tr h="271933"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bg1"/>
                          </a:solidFill>
                          <a:latin typeface="+mn-lt"/>
                        </a:rPr>
                        <a:t>Championnat  départemental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bg1"/>
                          </a:solidFill>
                          <a:latin typeface="+mn-lt"/>
                        </a:rPr>
                        <a:t>Championnat</a:t>
                      </a:r>
                      <a:r>
                        <a:rPr lang="fr-FR" sz="1050" baseline="0" dirty="0">
                          <a:solidFill>
                            <a:schemeClr val="bg1"/>
                          </a:solidFill>
                          <a:latin typeface="+mn-lt"/>
                        </a:rPr>
                        <a:t> régional</a:t>
                      </a:r>
                      <a:endParaRPr lang="fr-FR" sz="105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696241"/>
                  </a:ext>
                </a:extLst>
              </a:tr>
              <a:tr h="261382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Dates limite d’inscription Equipe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 discrétion du Comité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 discrétion de la Ligue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4466615"/>
                  </a:ext>
                </a:extLst>
              </a:tr>
              <a:tr h="30911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 limite Licence (qualification)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 discrétion du Comité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31 octobre 2024</a:t>
                      </a:r>
                    </a:p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Autres divisions : A discrétion de la Ligue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227235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Droits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d’inscription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strike="noStrike" baseline="0" dirty="0">
                          <a:solidFill>
                            <a:srgbClr val="FF0000"/>
                          </a:solidFill>
                          <a:latin typeface="+mn-lt"/>
                        </a:rPr>
                        <a:t>A discrétion du comité</a:t>
                      </a:r>
                      <a:endParaRPr lang="fr-FR" sz="900" b="1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 discrétion de la ligue </a:t>
                      </a:r>
                    </a:p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(Hors R1 fixé à 50€/Equipe par la FFT)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001911"/>
                  </a:ext>
                </a:extLst>
              </a:tr>
              <a:tr h="262938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Dates de la Compétition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Organisation Comité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R1 : 15 &amp; 16 mars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716413"/>
                  </a:ext>
                </a:extLst>
              </a:tr>
              <a:tr h="38390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Formule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Sportive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Au choix de l’organisateur (regroupements de Clubs conseillés)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Au choix de l’organisateur </a:t>
                      </a:r>
                    </a:p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R1 =&gt; TMC de 8 à 16 équipes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777464"/>
                  </a:ext>
                </a:extLst>
              </a:tr>
              <a:tr h="38390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Homologation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D1 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dernière division régionale &amp;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P 250 maximum </a:t>
                      </a:r>
                    </a:p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Autres divisions = choix du Comité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R 1 = P 500 /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Autres = P250 maximum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45354"/>
                  </a:ext>
                </a:extLst>
              </a:tr>
              <a:tr h="270498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Format des Rencontres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Choix du Comité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R1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= 3 Messieurs ou 3 Dames / </a:t>
                      </a:r>
                    </a:p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Autres Divisions = choix de la Ligue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2467010"/>
                  </a:ext>
                </a:extLst>
              </a:tr>
              <a:tr h="29734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Format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des matchs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D1 = A1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/ Autres Divisions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= A1, A2, B1 ou B2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R1 = A1 / Autres Divisions = A1, A2, B1 ou B2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414618"/>
                  </a:ext>
                </a:extLst>
              </a:tr>
              <a:tr h="29734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Barème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Le barème pris en compte dépendra de la dimension du tableau, le jour du championnat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9226333"/>
                  </a:ext>
                </a:extLst>
              </a:tr>
              <a:tr h="247207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Prize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money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541104"/>
                  </a:ext>
                </a:extLst>
              </a:tr>
              <a:tr h="393999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Juge-Arbitre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JAP2 pou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r toute Division homologuée P 250</a:t>
                      </a:r>
                    </a:p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JAP1 pour toute Division homologuée P 100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JAP2 pou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r la R1 et toute Division homologuée P250</a:t>
                      </a:r>
                    </a:p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JAP1 pour toute Division homologuée P 100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766702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Arbitrage / Superviseurs de pistes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Libre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087896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Liste des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Gestion comité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Gestion ligue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6598595"/>
                  </a:ext>
                </a:extLst>
              </a:tr>
              <a:tr h="38390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Balles neuves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Oui, 3 Balles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neuves pour chaque match par équipe, quel que soit le format et quelle que soit la Division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Oui, 3 Balles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neuves pour chaque match par équipe, quel que soit le format et quelle que soit la Division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920188"/>
                  </a:ext>
                </a:extLst>
              </a:tr>
              <a:tr h="225853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Changements de Balles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036884"/>
                  </a:ext>
                </a:extLst>
              </a:tr>
              <a:tr h="274866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Kinésithérapeute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363284"/>
                  </a:ext>
                </a:extLst>
              </a:tr>
              <a:tr h="235124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Médecin sur place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8192663"/>
                  </a:ext>
                </a:extLst>
              </a:tr>
              <a:tr h="282876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Médailles &amp; Trophées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Fournis par le Comité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Fournis par la Ligue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2166147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Restauration au Club (payante)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Obligatoire,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à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la charge des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Obligatoire, à la charge des joueurs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78440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-1" y="6566276"/>
            <a:ext cx="480768" cy="291724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fr-FR" sz="900" dirty="0">
                <a:solidFill>
                  <a:srgbClr val="002857"/>
                </a:solidFill>
              </a:rPr>
              <a:t> </a:t>
            </a:r>
            <a:r>
              <a:rPr lang="fr-FR" sz="1200" b="1" dirty="0">
                <a:solidFill>
                  <a:srgbClr val="002857"/>
                </a:solidFill>
              </a:rPr>
              <a:t>15</a:t>
            </a:r>
            <a:endParaRPr lang="fr-FR" sz="1050" b="1" dirty="0">
              <a:solidFill>
                <a:srgbClr val="0028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97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9904" y="2885574"/>
            <a:ext cx="7455945" cy="841695"/>
          </a:xfrm>
        </p:spPr>
        <p:txBody>
          <a:bodyPr/>
          <a:lstStyle/>
          <a:p>
            <a:pPr algn="ctr"/>
            <a:r>
              <a:rPr lang="fr-FR" sz="3200" dirty="0">
                <a:latin typeface="+mn-lt"/>
              </a:rPr>
              <a:t>LES CHAMPIONNATS PAR EQUIPES</a:t>
            </a:r>
            <a:br>
              <a:rPr lang="fr-FR" sz="3200" dirty="0">
                <a:solidFill>
                  <a:srgbClr val="FF0000"/>
                </a:solidFill>
                <a:latin typeface="+mn-lt"/>
              </a:rPr>
            </a:br>
            <a:r>
              <a:rPr lang="fr-FR" sz="3200" b="0" dirty="0">
                <a:solidFill>
                  <a:srgbClr val="FF0000"/>
                </a:solidFill>
                <a:latin typeface="Gotham Book" panose="02000603040000020004" pitchFamily="2" charset="0"/>
              </a:rPr>
              <a:t>     </a:t>
            </a:r>
            <a:endParaRPr lang="fr-FR" sz="3200" b="0" dirty="0">
              <a:latin typeface="Gotham Book" panose="0200060304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7423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756" y="1287793"/>
            <a:ext cx="8865326" cy="6825462"/>
          </a:xfrm>
        </p:spPr>
        <p:txBody>
          <a:bodyPr>
            <a:normAutofit/>
          </a:bodyPr>
          <a:lstStyle/>
          <a:p>
            <a:endParaRPr lang="fr-FR" sz="1700" dirty="0"/>
          </a:p>
          <a:p>
            <a:pPr marL="180975" lvl="2" algn="l"/>
            <a:endParaRPr lang="fr-FR" sz="18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endParaRPr lang="fr-FR" dirty="0">
              <a:solidFill>
                <a:prstClr val="black"/>
              </a:solidFill>
              <a:cs typeface="+mn-cs"/>
            </a:endParaRPr>
          </a:p>
          <a:p>
            <a:pPr marL="180975" lvl="2"/>
            <a:endParaRPr lang="fr-FR" sz="1800" b="1" i="1" u="sng" dirty="0">
              <a:solidFill>
                <a:schemeClr val="tx1"/>
              </a:solidFill>
            </a:endParaRPr>
          </a:p>
          <a:p>
            <a:pPr marL="180975" lvl="2" algn="just"/>
            <a:endParaRPr lang="fr-FR" sz="1400" dirty="0"/>
          </a:p>
          <a:p>
            <a:br>
              <a:rPr lang="fr-FR" sz="1900" i="1" dirty="0"/>
            </a:br>
            <a:endParaRPr lang="fr-FR" sz="1900" i="1" dirty="0"/>
          </a:p>
          <a:p>
            <a:endParaRPr lang="fr-FR" sz="1700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7A5F594-36BC-8947-BF6B-64A4406C0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098638"/>
              </p:ext>
            </p:extLst>
          </p:nvPr>
        </p:nvGraphicFramePr>
        <p:xfrm>
          <a:off x="0" y="30582"/>
          <a:ext cx="9123110" cy="6531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4768">
                  <a:extLst>
                    <a:ext uri="{9D8B030D-6E8A-4147-A177-3AD203B41FA5}">
                      <a16:colId xmlns:a16="http://schemas.microsoft.com/office/drawing/2014/main" val="685922455"/>
                    </a:ext>
                  </a:extLst>
                </a:gridCol>
                <a:gridCol w="3051071">
                  <a:extLst>
                    <a:ext uri="{9D8B030D-6E8A-4147-A177-3AD203B41FA5}">
                      <a16:colId xmlns:a16="http://schemas.microsoft.com/office/drawing/2014/main" val="1076478631"/>
                    </a:ext>
                  </a:extLst>
                </a:gridCol>
                <a:gridCol w="3487271">
                  <a:extLst>
                    <a:ext uri="{9D8B030D-6E8A-4147-A177-3AD203B41FA5}">
                      <a16:colId xmlns:a16="http://schemas.microsoft.com/office/drawing/2014/main" val="535152870"/>
                    </a:ext>
                  </a:extLst>
                </a:gridCol>
              </a:tblGrid>
              <a:tr h="304724">
                <a:tc>
                  <a:txBody>
                    <a:bodyPr/>
                    <a:lstStyle/>
                    <a:p>
                      <a:pPr algn="ctr"/>
                      <a:endParaRPr lang="fr-FR" sz="11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bg1"/>
                          </a:solidFill>
                          <a:latin typeface="+mn-lt"/>
                        </a:rPr>
                        <a:t>Conférences Interrégionales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>
                          <a:solidFill>
                            <a:schemeClr val="bg1"/>
                          </a:solidFill>
                          <a:latin typeface="+mn-lt"/>
                        </a:rPr>
                        <a:t>Nationale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696241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Dates limite Envoi Fiches Equipes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Au plus tard le 28 Mars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Au plus tard le 31 janvier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4466615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 limite Licence (qualification)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Qualification suite à la R1, donc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31 octobre 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31 octobre 2024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3001911"/>
                  </a:ext>
                </a:extLst>
              </a:tr>
              <a:tr h="31038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Droits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d’inscription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€ (montée de R1)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Fixé à 50€/Equipe par la FFT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013617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Dates de la Compétition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29 et 30 mars 2025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31 janvier au 2 février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5716413"/>
                  </a:ext>
                </a:extLst>
              </a:tr>
              <a:tr h="20798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Formule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Sportive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Sous forme de poules</a:t>
                      </a:r>
                    </a:p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Conférences Est/Ouest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(12 équipes chacune)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TMC 8 pour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les Dames</a:t>
                      </a:r>
                    </a:p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TMC 16 pour les Messieurs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777464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Homologation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¨P 1000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P 1500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45354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Format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des matchs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3 matchs / rencontre : format A1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3 matchs / rencontre : format A1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5414618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 err="1">
                          <a:solidFill>
                            <a:schemeClr val="tx1"/>
                          </a:solidFill>
                          <a:latin typeface="+mn-lt"/>
                        </a:rPr>
                        <a:t>Prize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money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541104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Juge-Arbitre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JAP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JAP3, désigné et indemnisé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766702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Arbitrage / Superviseurs de pistes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Libre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Désignés et indemnisés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087896"/>
                  </a:ext>
                </a:extLst>
              </a:tr>
              <a:tr h="273063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Liste des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listes fermées à 8 pour les </a:t>
                      </a:r>
                      <a:r>
                        <a:rPr lang="fr-FR" sz="9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interrégions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Pré-liste à 8  joueurs (6 joueurs brûlés)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au 31 octobre 2024</a:t>
                      </a:r>
                    </a:p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Liste définitive (fermée à 8 joueurs) à fournir le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31 janvier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6598595"/>
                  </a:ext>
                </a:extLst>
              </a:tr>
              <a:tr h="297995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Balles neuves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Oui, 3 Balles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neuves par match, fournies par FFT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Oui, 3 Balles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neuves par match,</a:t>
                      </a:r>
                      <a:r>
                        <a:rPr lang="fr-FR" sz="9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fournies par la FFT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920188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Changements de Balles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r>
                        <a:rPr lang="fr-FR" sz="900" b="1" baseline="30000" dirty="0">
                          <a:solidFill>
                            <a:schemeClr val="tx1"/>
                          </a:solidFill>
                          <a:latin typeface="+mn-lt"/>
                        </a:rPr>
                        <a:t>ème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set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036884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Kinésithérapeute(s)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900" b="1" dirty="0">
                          <a:solidFill>
                            <a:srgbClr val="FF0000"/>
                          </a:solidFill>
                          <a:latin typeface="+mn-lt"/>
                        </a:rPr>
                        <a:t>1 Kiné par épreuve, fournit par le club et indemnisé par la FFT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3 kinés, indemnisés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7363284"/>
                  </a:ext>
                </a:extLst>
              </a:tr>
              <a:tr h="222320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Médecin sur place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8192663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Médailles &amp; Trophées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Fournis par la FFT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2166147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Hébergement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 la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charge des clubs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A la charge des clubs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578537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Restauration au Club (payante)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Obligatoire,</a:t>
                      </a:r>
                      <a:r>
                        <a:rPr lang="fr-FR" sz="9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à</a:t>
                      </a:r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 la charge des joueurs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Obligatoire, à la charge des joueurs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78440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Soirée (dîner)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4962039"/>
                  </a:ext>
                </a:extLst>
              </a:tr>
              <a:tr h="214351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Service 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912866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Indemnité FFT par EQUIPE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i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A la charge des clubs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TRANSPORT :</a:t>
                      </a:r>
                    </a:p>
                    <a:p>
                      <a:pPr algn="ctr"/>
                      <a:r>
                        <a:rPr lang="fr-FR" sz="800" b="1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Métropole: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[ (</a:t>
                      </a:r>
                      <a:r>
                        <a:rPr lang="fr-FR" sz="8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Dist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. Km A/R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Domicile/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Club x 0,10 €/km) / </a:t>
                      </a:r>
                      <a:r>
                        <a:rPr lang="fr-FR" sz="8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CORSE: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200 €</a:t>
                      </a:r>
                      <a:r>
                        <a:rPr lang="fr-FR" sz="800" b="1" u="none" baseline="0" dirty="0">
                          <a:solidFill>
                            <a:schemeClr val="tx1"/>
                          </a:solidFill>
                          <a:latin typeface="+mn-lt"/>
                        </a:rPr>
                        <a:t>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REU: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650 €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GYA: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505 €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NCL: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1075 €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GUA &amp; MAR: 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450 €</a:t>
                      </a:r>
                    </a:p>
                    <a:p>
                      <a:pPr algn="ctr"/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(Pour 8 personnes MAXIMUM)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4494198"/>
                  </a:ext>
                </a:extLst>
              </a:tr>
              <a:tr h="314432"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Subvention FFT à la Ligue Organisatrice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9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03101273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20890" y="6595191"/>
            <a:ext cx="479238" cy="258223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9971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1504" y="3037975"/>
            <a:ext cx="6906767" cy="912424"/>
          </a:xfrm>
        </p:spPr>
        <p:txBody>
          <a:bodyPr/>
          <a:lstStyle/>
          <a:p>
            <a:pPr algn="ctr"/>
            <a:r>
              <a:rPr lang="fr-FR" sz="3200" dirty="0">
                <a:latin typeface="+mn-lt"/>
              </a:rPr>
              <a:t>AUTRES CHAMPIONNATS </a:t>
            </a:r>
            <a:br>
              <a:rPr lang="fr-FR" sz="3200" dirty="0">
                <a:latin typeface="+mn-lt"/>
              </a:rPr>
            </a:br>
            <a:r>
              <a:rPr lang="fr-FR" sz="3200" dirty="0">
                <a:latin typeface="+mn-lt"/>
              </a:rPr>
              <a:t>INTERCLUBS</a:t>
            </a: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37098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4186" y="320781"/>
            <a:ext cx="6867174" cy="597639"/>
          </a:xfrm>
          <a:solidFill>
            <a:srgbClr val="91C8E7"/>
          </a:solidFill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n-lt"/>
              </a:rPr>
              <a:t>AUTRES CHAMPIONNATS INTERCLUBS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8118" y="1612632"/>
            <a:ext cx="8641877" cy="3902644"/>
          </a:xfrm>
        </p:spPr>
        <p:txBody>
          <a:bodyPr>
            <a:normAutofit/>
          </a:bodyPr>
          <a:lstStyle/>
          <a:p>
            <a:pPr marL="0" lvl="1" algn="l">
              <a:lnSpc>
                <a:spcPct val="130000"/>
              </a:lnSpc>
            </a:pPr>
            <a:endParaRPr lang="fr-FR" sz="400" b="1" dirty="0">
              <a:solidFill>
                <a:srgbClr val="6E6E6E"/>
              </a:solidFill>
              <a:cs typeface="Arial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Certaines Ligues organisent des compétitions par Interclubs Jeunes, Seniors ou Seniors Plus. 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Les Ligues établissent alors leur propre règlement.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La valorisation </a:t>
            </a:r>
            <a:r>
              <a:rPr lang="fr-FR" sz="1200" b="1" u="sng" dirty="0">
                <a:solidFill>
                  <a:schemeClr val="tx1"/>
                </a:solidFill>
                <a:latin typeface="+mn-lt"/>
              </a:rPr>
              <a:t>maximale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 qui pourra être retenue pour ces différentes compétitions est :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r>
              <a:rPr lang="fr-FR" sz="1200" b="1" dirty="0">
                <a:solidFill>
                  <a:schemeClr val="tx1"/>
                </a:solidFill>
                <a:latin typeface="+mn-lt"/>
              </a:rPr>
              <a:t>		o </a:t>
            </a:r>
            <a:r>
              <a:rPr lang="fr-FR" sz="1200" b="1" dirty="0">
                <a:solidFill>
                  <a:srgbClr val="FF0000"/>
                </a:solidFill>
                <a:latin typeface="+mn-lt"/>
              </a:rPr>
              <a:t>P 250 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pour des interclubs Seniors </a:t>
            </a:r>
          </a:p>
          <a:p>
            <a:r>
              <a:rPr lang="fr-FR" sz="1200" b="1" dirty="0">
                <a:solidFill>
                  <a:schemeClr val="tx1"/>
                </a:solidFill>
                <a:latin typeface="+mn-lt"/>
              </a:rPr>
              <a:t>		o </a:t>
            </a:r>
            <a:r>
              <a:rPr lang="fr-FR" sz="1200" b="1" dirty="0">
                <a:solidFill>
                  <a:srgbClr val="FF0000"/>
                </a:solidFill>
                <a:latin typeface="+mn-lt"/>
              </a:rPr>
              <a:t>P 100 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pour des interclubs Jeunes ou Seniors Plus</a:t>
            </a:r>
          </a:p>
          <a:p>
            <a:r>
              <a:rPr lang="fr-FR" sz="1200" b="1" dirty="0">
                <a:solidFill>
                  <a:schemeClr val="tx1"/>
                </a:solidFill>
                <a:latin typeface="+mn-lt"/>
              </a:rPr>
              <a:t>	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Des phases qualificatives peuvent naturellement être organisées, de catégorie inférieure. 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La valorisation des différentes épreuves reste à la discrétion de la Ligue, en fonction des joueurs/ses qui y participent.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+mn-lt"/>
                <a:cs typeface="Arial"/>
              </a:rPr>
              <a:t>Le barème pris en compte</a:t>
            </a:r>
            <a:r>
              <a:rPr lang="fr-FR" sz="1200" b="1" dirty="0">
                <a:solidFill>
                  <a:srgbClr val="FF0000"/>
                </a:solidFill>
                <a:latin typeface="+mn-lt"/>
              </a:rPr>
              <a:t> dépendra du nombre d’équipes ayant participé à </a:t>
            </a:r>
            <a:r>
              <a:rPr lang="fr-FR" sz="1200" b="1">
                <a:solidFill>
                  <a:srgbClr val="FF0000"/>
                </a:solidFill>
                <a:latin typeface="+mn-lt"/>
              </a:rPr>
              <a:t>l’épreuve.</a:t>
            </a:r>
            <a:endParaRPr lang="fr-FR" sz="1300" dirty="0">
              <a:solidFill>
                <a:srgbClr val="FF0000"/>
              </a:solidFill>
              <a:latin typeface="Arial"/>
              <a:cs typeface="Arial"/>
            </a:endParaRP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>
              <a:lnSpc>
                <a:spcPct val="120000"/>
              </a:lnSpc>
            </a:pP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-1" y="6537219"/>
            <a:ext cx="575036" cy="320781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none" strike="noStrike" kern="1200" cap="none" spc="0" normalizeH="0" baseline="0" noProof="0" dirty="0">
                <a:ln>
                  <a:noFill/>
                </a:ln>
                <a:solidFill>
                  <a:srgbClr val="002857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0652191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2192" y="2127896"/>
            <a:ext cx="6349148" cy="912424"/>
          </a:xfrm>
        </p:spPr>
        <p:txBody>
          <a:bodyPr/>
          <a:lstStyle/>
          <a:p>
            <a:pPr algn="ctr"/>
            <a:r>
              <a:rPr lang="fr-FR" sz="2800" dirty="0">
                <a:latin typeface="+mn-lt"/>
              </a:rPr>
              <a:t>Merci pour votre attention.</a:t>
            </a:r>
            <a:br>
              <a:rPr lang="fr-FR" sz="2800" dirty="0">
                <a:latin typeface="+mn-lt"/>
              </a:rPr>
            </a:br>
            <a:br>
              <a:rPr lang="fr-FR" sz="2800" dirty="0">
                <a:latin typeface="+mn-lt"/>
              </a:rPr>
            </a:br>
            <a:br>
              <a:rPr lang="fr-FR" sz="2800" dirty="0">
                <a:latin typeface="+mn-lt"/>
              </a:rPr>
            </a:br>
            <a:r>
              <a:rPr lang="fr-FR" sz="2800" dirty="0">
                <a:latin typeface="+mn-lt"/>
              </a:rPr>
              <a:t>Nous vous </a:t>
            </a:r>
            <a:r>
              <a:rPr lang="fr-FR" sz="2800">
                <a:latin typeface="+mn-lt"/>
              </a:rPr>
              <a:t>souhaitons d’excellents championnats</a:t>
            </a:r>
            <a:endParaRPr lang="fr-FR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360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2740" y="250115"/>
            <a:ext cx="6878620" cy="597639"/>
          </a:xfrm>
          <a:solidFill>
            <a:srgbClr val="91C8E7"/>
          </a:solidFill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INTERLIGUES U14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740" y="1656115"/>
            <a:ext cx="85057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Les Championnats de France </a:t>
            </a:r>
            <a:r>
              <a:rPr lang="fr-FR" sz="1200" b="1" dirty="0" err="1"/>
              <a:t>interligues</a:t>
            </a:r>
            <a:r>
              <a:rPr lang="fr-FR" sz="1200" b="1" dirty="0"/>
              <a:t> Jeunes 2025 comportent une seule épreuve U14 : chaque équipe de Ligue étant composée de 2 paires garçons + 1 paire filles.</a:t>
            </a:r>
          </a:p>
          <a:p>
            <a:pPr algn="just"/>
            <a:endParaRPr lang="fr-FR" sz="1200" b="1" dirty="0"/>
          </a:p>
          <a:p>
            <a:pPr algn="just"/>
            <a:endParaRPr lang="fr-FR" sz="1200" b="1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/>
              <a:t>Les championnats de France </a:t>
            </a:r>
            <a:r>
              <a:rPr lang="fr-FR" sz="1200" b="1" dirty="0" err="1"/>
              <a:t>Interligues</a:t>
            </a:r>
            <a:r>
              <a:rPr lang="fr-FR" sz="1200" b="1" dirty="0"/>
              <a:t> U14 2025 sont ouverts aux joueuses et joueurs : </a:t>
            </a:r>
          </a:p>
          <a:p>
            <a:pPr>
              <a:lnSpc>
                <a:spcPct val="150000"/>
              </a:lnSpc>
            </a:pPr>
            <a:endParaRPr lang="fr-FR" sz="1200" b="1" dirty="0"/>
          </a:p>
          <a:p>
            <a:pPr marL="714375" indent="-3571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/>
              <a:t>Des catégories d’âge 9 à 14 ans (nés entre 2011 et 2016 inclus), et de nationalité française ; </a:t>
            </a:r>
          </a:p>
          <a:p>
            <a:pPr marL="714375" indent="-3571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/>
              <a:t>Licenciés 2025 (Licence Padel ou Multi-Raquettes) dans la Ligue considérée (tous les joueurs de l’équipe doivent être licenciés dans la même ligue) ; </a:t>
            </a:r>
          </a:p>
          <a:p>
            <a:pPr marL="714375" indent="-357188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</a:rPr>
              <a:t>Licencié ou rattaché au club au plus tard le 31 octobre 2024</a:t>
            </a:r>
          </a:p>
          <a:p>
            <a:pPr algn="just"/>
            <a:endParaRPr lang="fr-FR" sz="1200" b="1" dirty="0"/>
          </a:p>
          <a:p>
            <a:pPr algn="just"/>
            <a:endParaRPr lang="fr-FR" sz="1200" b="1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Les Championnats de France </a:t>
            </a:r>
            <a:r>
              <a:rPr lang="fr-FR" sz="1200" b="1" dirty="0" err="1"/>
              <a:t>Interligues</a:t>
            </a:r>
            <a:r>
              <a:rPr lang="fr-FR" sz="1200" b="1" dirty="0"/>
              <a:t> Jeunes U14 se déroulent lors d’une seule phase </a:t>
            </a:r>
            <a:r>
              <a:rPr lang="fr-FR" sz="1200" b="1" dirty="0">
                <a:solidFill>
                  <a:srgbClr val="FF0000"/>
                </a:solidFill>
              </a:rPr>
              <a:t>(du 18 au 20 août 2025 au centre de ligue Provence Alpes Côte d’Azur), </a:t>
            </a:r>
            <a:r>
              <a:rPr lang="fr-FR" sz="1200" b="1" dirty="0"/>
              <a:t>et la formule sportive sera déterminée en fonction du nombre total d’équipes inscrites.</a:t>
            </a:r>
            <a:endParaRPr lang="fr-FR" sz="1200" b="1" i="1" dirty="0"/>
          </a:p>
          <a:p>
            <a:pPr algn="just"/>
            <a:endParaRPr lang="fr-FR" sz="1200" b="1" i="1" dirty="0"/>
          </a:p>
          <a:p>
            <a:pPr algn="just"/>
            <a:endParaRPr lang="fr-FR" sz="1200" b="1" i="1" dirty="0"/>
          </a:p>
          <a:p>
            <a:pPr algn="just"/>
            <a:endParaRPr lang="fr-FR" sz="1200" b="1" i="1" dirty="0"/>
          </a:p>
          <a:p>
            <a:pPr algn="just"/>
            <a:endParaRPr lang="fr-FR" sz="1200" b="1" i="1" dirty="0"/>
          </a:p>
          <a:p>
            <a:pPr algn="just"/>
            <a:endParaRPr lang="fr-FR" sz="1400" b="1" dirty="0">
              <a:latin typeface="Gotham Book" panose="02000603040000020004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1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ABF838A-7F4B-F9E5-9727-9ACFADAA8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" y="1131751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Les règles de participation</a:t>
            </a:r>
          </a:p>
        </p:txBody>
      </p:sp>
    </p:spTree>
    <p:extLst>
      <p:ext uri="{BB962C8B-B14F-4D97-AF65-F5344CB8AC3E}">
        <p14:creationId xmlns:p14="http://schemas.microsoft.com/office/powerpoint/2010/main" val="342792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3683" y="250115"/>
            <a:ext cx="6992511" cy="597639"/>
          </a:xfrm>
          <a:solidFill>
            <a:srgbClr val="91C8E7"/>
          </a:solidFill>
        </p:spPr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INTERLIGUES U14</a:t>
            </a:r>
          </a:p>
        </p:txBody>
      </p:sp>
      <p:sp>
        <p:nvSpPr>
          <p:cNvPr id="4" name="Rectangle 3"/>
          <p:cNvSpPr/>
          <p:nvPr/>
        </p:nvSpPr>
        <p:spPr>
          <a:xfrm>
            <a:off x="192740" y="1432715"/>
            <a:ext cx="850574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200" b="1" i="1" dirty="0"/>
          </a:p>
          <a:p>
            <a:pPr algn="just"/>
            <a:endParaRPr lang="fr-FR" sz="1200" b="1" i="1" dirty="0"/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Chaque équipe est composée de </a:t>
            </a:r>
          </a:p>
          <a:p>
            <a:pPr lvl="0" algn="just"/>
            <a:endParaRPr lang="fr-FR" sz="1200" b="1" dirty="0"/>
          </a:p>
          <a:p>
            <a:pPr marL="714375" lvl="0" indent="-3571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/>
              <a:t>4 garçons minimum</a:t>
            </a:r>
          </a:p>
          <a:p>
            <a:pPr marL="714375" lvl="0" indent="-3571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/>
              <a:t>2 filles minimum, </a:t>
            </a:r>
          </a:p>
          <a:p>
            <a:pPr marL="714375" lvl="0" indent="-357188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200" b="1" dirty="0"/>
              <a:t>Et de 9 joueurs/ses maximum.</a:t>
            </a:r>
          </a:p>
          <a:p>
            <a:pPr marL="714375" lvl="0" indent="-357188" algn="just">
              <a:buFont typeface="Arial" panose="020B0604020202020204" pitchFamily="34" charset="0"/>
              <a:buChar char="•"/>
            </a:pPr>
            <a:endParaRPr lang="fr-FR" sz="1200" b="1" dirty="0"/>
          </a:p>
          <a:p>
            <a:pPr marL="0" lvl="1" algn="just"/>
            <a:r>
              <a:rPr lang="fr-FR" sz="1200" b="1" i="1" dirty="0"/>
              <a:t>(* rappel : interdiction pour un jeune né en 2017 ou après de participer à une compétition FFT)</a:t>
            </a:r>
            <a:endParaRPr lang="fr-FR" sz="1200" b="1" dirty="0"/>
          </a:p>
          <a:p>
            <a:pPr lvl="0"/>
            <a:endParaRPr lang="fr-FR" sz="1200" b="1" dirty="0"/>
          </a:p>
          <a:p>
            <a:pPr lvl="0"/>
            <a:endParaRPr lang="fr-FR" sz="1200" b="1" dirty="0"/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La liste définitive des joueurs/ses (maximum 9), sera transmise au Juge-Arbitre de la Compétition la veille de la Compétition. 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fr-FR" sz="1200" b="1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Lors de chaque rencontre, le Capitaine établit sa composition d’équipe avec les joueurs inscrits sur sa liste au début du Championnat, et en tenant compte du Classement FFT.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fr-FR" sz="1200" b="1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Les paires masculines sont ordonnées par ordre de poids, la paire N°1 étant la mieux classée (poids numériquement le plus faible). </a:t>
            </a:r>
          </a:p>
          <a:p>
            <a:pPr algn="just"/>
            <a:endParaRPr lang="fr-FR" sz="1200" b="1" dirty="0"/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/>
              <a:t>A poids égal entre deux paires, le capitaine a le choix d’ordonner celles-ci comme il le souhaite.</a:t>
            </a:r>
          </a:p>
          <a:p>
            <a:pPr algn="just"/>
            <a:endParaRPr lang="fr-FR" sz="1200" b="1" i="1" dirty="0"/>
          </a:p>
          <a:p>
            <a:pPr algn="just"/>
            <a:endParaRPr lang="fr-FR" sz="1400" b="1" dirty="0">
              <a:latin typeface="Gotham Book" panose="02000603040000020004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2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6362017B-DE74-8DC2-301C-49010BDD6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6320" y="1262455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La composition des équipes</a:t>
            </a:r>
          </a:p>
        </p:txBody>
      </p:sp>
    </p:spTree>
    <p:extLst>
      <p:ext uri="{BB962C8B-B14F-4D97-AF65-F5344CB8AC3E}">
        <p14:creationId xmlns:p14="http://schemas.microsoft.com/office/powerpoint/2010/main" val="199954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20048" y="1601683"/>
            <a:ext cx="8760323" cy="6324288"/>
          </a:xfrm>
        </p:spPr>
        <p:txBody>
          <a:bodyPr>
            <a:norm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Chaque équipe sera dirigée par un Capitaine ( Possibilité de choisir également un capitaine adjoint), désigné par la Ligue. </a:t>
            </a:r>
          </a:p>
          <a:p>
            <a:pPr marL="182563"/>
            <a:r>
              <a:rPr lang="fr-FR" sz="1200" b="1" dirty="0">
                <a:solidFill>
                  <a:schemeClr val="tx1"/>
                </a:solidFill>
                <a:latin typeface="+mn-lt"/>
              </a:rPr>
              <a:t>Ils devront être licencié(e)s à la FFT, mais il n’est pas obligatoire qu’ils soient licenciés dans la même ligue que leurs joueurs. </a:t>
            </a:r>
          </a:p>
          <a:p>
            <a:pPr marL="182563"/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Lors de chaque rencontre, le Capitaine établit sa composition d’équipe avec les joueurs inscrits sur sa liste au début du Championnat, et en tenant compte du Classement FFT. </a:t>
            </a:r>
          </a:p>
          <a:p>
            <a:pPr algn="just"/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Les paires masculines sont ordonnées par ordre de poids, la paire N°1 étant la mieux classée (poids numériquement le plus faible). A poids égal entre deux paires, le capitaine a le choix d’ordonner celles-ci comme il le souhaite.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Tous les matchs se jouent au Format A2 (3 sets à 6 jeux, avec point décisif).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L’ordre des parties sera tiré au sort pour chaque rencontre.</a:t>
            </a:r>
            <a:endParaRPr lang="fr-FR" sz="1200" b="1" dirty="0">
              <a:solidFill>
                <a:srgbClr val="0033CC"/>
              </a:solidFill>
              <a:latin typeface="+mn-lt"/>
            </a:endParaRP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Lors d’une rencontre, dès que la composition d’équipe a été transmise au Juge-Arbitre, aucun remplacement de joueurs n’est dès lors autorisé pour cette rencontre. </a:t>
            </a:r>
          </a:p>
          <a:p>
            <a:pPr marL="182563" algn="just"/>
            <a:r>
              <a:rPr lang="fr-FR" sz="1200" b="1" dirty="0">
                <a:solidFill>
                  <a:schemeClr val="tx1"/>
                </a:solidFill>
                <a:latin typeface="+mn-lt"/>
              </a:rPr>
              <a:t>Si, pour des raisons de santé, une paire déclare WO lors d’une partie, le score attribué pour celle-ci sera de 6/0 6/0 mais la rencontre aura tout de même lieu avec les deux autres matchs restants. Idem si 2 paires doivent déclarer forfait.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endParaRPr lang="fr-FR" b="1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B9D3C537-A803-4821-857F-126E86BB3E06}"/>
              </a:ext>
            </a:extLst>
          </p:cNvPr>
          <p:cNvSpPr txBox="1">
            <a:spLocks/>
          </p:cNvSpPr>
          <p:nvPr/>
        </p:nvSpPr>
        <p:spPr>
          <a:xfrm>
            <a:off x="220048" y="350331"/>
            <a:ext cx="6877438" cy="597639"/>
          </a:xfrm>
          <a:prstGeom prst="rect">
            <a:avLst/>
          </a:prstGeom>
          <a:solidFill>
            <a:srgbClr val="91C8E7"/>
          </a:solidFill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1800" b="1" kern="1200" baseline="0">
                <a:solidFill>
                  <a:srgbClr val="9B9B9B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LES INTERLIGUES U14</a:t>
            </a:r>
            <a:endParaRPr lang="fr-FR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3</a:t>
            </a:r>
          </a:p>
        </p:txBody>
      </p:sp>
      <p:sp>
        <p:nvSpPr>
          <p:cNvPr id="2" name="Text Box 9">
            <a:extLst>
              <a:ext uri="{FF2B5EF4-FFF2-40B4-BE49-F238E27FC236}">
                <a16:creationId xmlns:a16="http://schemas.microsoft.com/office/drawing/2014/main" id="{78050A66-E251-DAAF-210A-39E1E4DFF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1" y="1190800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Les capitaines et leurs rôles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AC7E634E-51C9-D6A7-18C1-961C23398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860" y="3938354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L’aspect sportif</a:t>
            </a:r>
          </a:p>
        </p:txBody>
      </p:sp>
    </p:spTree>
    <p:extLst>
      <p:ext uri="{BB962C8B-B14F-4D97-AF65-F5344CB8AC3E}">
        <p14:creationId xmlns:p14="http://schemas.microsoft.com/office/powerpoint/2010/main" val="28751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8281" y="330233"/>
            <a:ext cx="6849205" cy="597639"/>
          </a:xfrm>
          <a:solidFill>
            <a:srgbClr val="91C8E7"/>
          </a:solidFill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+mn-lt"/>
              </a:rPr>
              <a:t>LES INTERLIGUES U14</a:t>
            </a:r>
            <a:endParaRPr lang="fr-FR" sz="2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792" y="1259444"/>
            <a:ext cx="8943703" cy="5261845"/>
          </a:xfrm>
        </p:spPr>
        <p:txBody>
          <a:bodyPr>
            <a:normAutofit/>
          </a:bodyPr>
          <a:lstStyle/>
          <a:p>
            <a:endParaRPr lang="fr-FR" sz="1700" dirty="0"/>
          </a:p>
          <a:p>
            <a:pPr marL="180975" lvl="2" algn="l"/>
            <a:endParaRPr lang="fr-FR" sz="2000" dirty="0">
              <a:solidFill>
                <a:schemeClr val="tx1"/>
              </a:solidFill>
            </a:endParaRPr>
          </a:p>
          <a:p>
            <a:endParaRPr lang="fr-FR" sz="1900" dirty="0"/>
          </a:p>
          <a:p>
            <a:endParaRPr lang="fr-FR" sz="1900" dirty="0"/>
          </a:p>
          <a:p>
            <a:endParaRPr lang="fr-FR" sz="1900" dirty="0"/>
          </a:p>
          <a:p>
            <a:br>
              <a:rPr lang="fr-FR" sz="1900" i="1" dirty="0"/>
            </a:br>
            <a:endParaRPr lang="fr-FR" sz="1900" i="1" dirty="0"/>
          </a:p>
          <a:p>
            <a:endParaRPr lang="fr-FR" sz="1700" dirty="0"/>
          </a:p>
        </p:txBody>
      </p:sp>
      <p:sp>
        <p:nvSpPr>
          <p:cNvPr id="5" name="Rectangle 4"/>
          <p:cNvSpPr/>
          <p:nvPr/>
        </p:nvSpPr>
        <p:spPr>
          <a:xfrm>
            <a:off x="248281" y="1293801"/>
            <a:ext cx="8523186" cy="48782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400" b="1" dirty="0">
              <a:sym typeface="Wingdings"/>
            </a:endParaRPr>
          </a:p>
          <a:p>
            <a:pPr algn="just"/>
            <a:endParaRPr lang="fr-FR" sz="700" b="1" dirty="0">
              <a:sym typeface="Wingdings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ym typeface="Wingdings"/>
              </a:rPr>
              <a:t>A l’issue des Championnats, le Juge-Arbitre </a:t>
            </a:r>
            <a:r>
              <a:rPr lang="fr-FR" sz="1200" b="1" dirty="0" err="1">
                <a:sym typeface="Wingdings"/>
              </a:rPr>
              <a:t>Padel</a:t>
            </a:r>
            <a:r>
              <a:rPr lang="fr-FR" sz="1200" b="1" dirty="0">
                <a:sym typeface="Wingdings"/>
              </a:rPr>
              <a:t> saisit les résultats dans l’application </a:t>
            </a:r>
            <a:r>
              <a:rPr lang="fr-FR" sz="1200" b="1" dirty="0" err="1">
                <a:sym typeface="Wingdings"/>
              </a:rPr>
              <a:t>Padel</a:t>
            </a:r>
            <a:r>
              <a:rPr lang="fr-FR" sz="1200" b="1" dirty="0">
                <a:sym typeface="Wingdings"/>
              </a:rPr>
              <a:t>, en ordonnant toutes les équipes ayant participé de 1 à N.</a:t>
            </a:r>
          </a:p>
          <a:p>
            <a:pPr algn="ctr"/>
            <a:endParaRPr lang="fr-FR" sz="1200" b="1" dirty="0">
              <a:sym typeface="Wingdings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fr-FR" sz="1200" b="1" i="1" dirty="0">
                <a:sym typeface="Wingdings"/>
              </a:rPr>
              <a:t>Seuls les joueurs ayant pris part à au moins une rencontre, pourront bénéficier de points. </a:t>
            </a:r>
            <a:r>
              <a:rPr lang="fr-FR" sz="1200" b="1" dirty="0">
                <a:sym typeface="Wingdings"/>
              </a:rPr>
              <a:t>Ces points seront déterminés par la position de leur équipe à l’issue de la compétition. Le nombre de joueurs pouvant bénéficier de points peut donc être un nombre impair, et dans la limite de 9.</a:t>
            </a:r>
          </a:p>
          <a:p>
            <a:pPr algn="just"/>
            <a:endParaRPr lang="fr-FR" sz="1200" b="1" dirty="0">
              <a:sym typeface="Wingdings"/>
            </a:endParaRPr>
          </a:p>
          <a:p>
            <a:pPr algn="ctr"/>
            <a:endParaRPr lang="fr-FR" sz="1200" b="1" dirty="0">
              <a:sym typeface="Wingdings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Si la compétition se déroule sous forme de poules, le classement d’une poule est obtenu par l’attribution de :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2 points par rencontre gagnée </a:t>
            </a: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1 point par rencontre perdue</a:t>
            </a: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+mn-lt"/>
              </a:rPr>
              <a:t>-1 point en cas de rencontre perdue par disqualification (scores forfaitaires)</a:t>
            </a: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+mn-lt"/>
              </a:rPr>
              <a:t>-2 points en cas de rencontre perdu par WO (scores </a:t>
            </a:r>
            <a:r>
              <a:rPr lang="fr-FR" sz="1200" b="1" dirty="0">
                <a:solidFill>
                  <a:srgbClr val="FF0000"/>
                </a:solidFill>
              </a:rPr>
              <a:t>forfaitaires)</a:t>
            </a:r>
            <a:endParaRPr lang="fr-FR" sz="1200" b="1" dirty="0">
              <a:solidFill>
                <a:srgbClr val="FF0000"/>
              </a:solidFill>
              <a:latin typeface="+mn-lt"/>
            </a:endParaRPr>
          </a:p>
          <a:p>
            <a:pPr algn="ctr"/>
            <a:endParaRPr lang="fr-FR" sz="1200" b="1" dirty="0">
              <a:latin typeface="+mn-lt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+mn-lt"/>
              </a:rPr>
              <a:t>En cas d’égalité de points entre 2 ou plusieurs équipes, leur classement est établi en tenant compte, pour toutes les parties de la poule :</a:t>
            </a:r>
          </a:p>
          <a:p>
            <a:endParaRPr lang="fr-FR" sz="1200" b="1" dirty="0">
              <a:solidFill>
                <a:schemeClr val="tx1"/>
              </a:solidFill>
              <a:latin typeface="+mn-lt"/>
            </a:endParaRP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/>
              <a:t>D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e la différence du nombre de sets gagnés et perdus par chacune d’elles</a:t>
            </a: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/>
              <a:t>P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uis, en cas de nouvelle égalité, de la différence du nombre de jeux gagnés et perdus par chacune d’elles</a:t>
            </a:r>
          </a:p>
          <a:p>
            <a:pPr marL="714375" indent="-357188">
              <a:buFont typeface="Arial" panose="020B0604020202020204" pitchFamily="34" charset="0"/>
              <a:buChar char="•"/>
            </a:pPr>
            <a:r>
              <a:rPr lang="fr-FR" sz="1200" b="1" dirty="0"/>
              <a:t>E</a:t>
            </a:r>
            <a:r>
              <a:rPr lang="fr-FR" sz="1200" b="1" dirty="0">
                <a:solidFill>
                  <a:schemeClr val="tx1"/>
                </a:solidFill>
                <a:latin typeface="+mn-lt"/>
              </a:rPr>
              <a:t>nsuite, en cas de nouvelle égalité par l’application successive des 2 méthodes ci-dessus, aux seuls résultats des parties ayant opposé les équipes à départager.</a:t>
            </a:r>
          </a:p>
          <a:p>
            <a:pPr algn="ctr"/>
            <a:endParaRPr lang="fr-FR" sz="1400" b="1" dirty="0">
              <a:latin typeface="Gotham Book" panose="02000603040000020004" pitchFamily="2" charset="0"/>
              <a:sym typeface="Wingdings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4</a:t>
            </a: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C88C065A-9ACF-F1BF-FA9A-705720CB14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651" y="1190800"/>
            <a:ext cx="7210697" cy="374571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lt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180975" lvl="2" algn="ctr"/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Etats des résultats et classement</a:t>
            </a:r>
          </a:p>
        </p:txBody>
      </p:sp>
    </p:spTree>
    <p:extLst>
      <p:ext uri="{BB962C8B-B14F-4D97-AF65-F5344CB8AC3E}">
        <p14:creationId xmlns:p14="http://schemas.microsoft.com/office/powerpoint/2010/main" val="144178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2549" y="162577"/>
            <a:ext cx="6827520" cy="743114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200" b="1" dirty="0">
                <a:solidFill>
                  <a:schemeClr val="tx1"/>
                </a:solidFill>
                <a:latin typeface="+mn-lt"/>
              </a:rPr>
              <a:t>LES CHAMPIONNATS</a:t>
            </a:r>
            <a:r>
              <a:rPr lang="fr-FR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fr-FR" sz="2200" b="1" dirty="0">
                <a:solidFill>
                  <a:schemeClr val="tx1"/>
                </a:solidFill>
                <a:latin typeface="+mn-lt"/>
              </a:rPr>
              <a:t>DE FRANCE </a:t>
            </a:r>
            <a:br>
              <a:rPr lang="fr-FR" sz="2200" b="1" dirty="0">
                <a:solidFill>
                  <a:schemeClr val="tx1"/>
                </a:solidFill>
                <a:latin typeface="+mn-lt"/>
              </a:rPr>
            </a:br>
            <a:r>
              <a:rPr lang="fr-FR" sz="2200" b="1" dirty="0">
                <a:solidFill>
                  <a:schemeClr val="tx1"/>
                </a:solidFill>
                <a:latin typeface="+mn-lt"/>
              </a:rPr>
              <a:t>INTERLIGUES U14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756" y="1287793"/>
            <a:ext cx="8865326" cy="6825462"/>
          </a:xfrm>
        </p:spPr>
        <p:txBody>
          <a:bodyPr>
            <a:normAutofit/>
          </a:bodyPr>
          <a:lstStyle/>
          <a:p>
            <a:endParaRPr lang="fr-FR" sz="1700" dirty="0"/>
          </a:p>
          <a:p>
            <a:pPr marL="180975" lvl="2" algn="l"/>
            <a:endParaRPr lang="fr-FR" sz="18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</a:pPr>
            <a:endParaRPr lang="fr-FR" dirty="0">
              <a:solidFill>
                <a:prstClr val="black"/>
              </a:solidFill>
              <a:cs typeface="+mn-cs"/>
            </a:endParaRPr>
          </a:p>
          <a:p>
            <a:pPr marL="180975" lvl="2"/>
            <a:endParaRPr lang="fr-FR" sz="1800" b="1" i="1" u="sng" dirty="0">
              <a:solidFill>
                <a:schemeClr val="tx1"/>
              </a:solidFill>
            </a:endParaRPr>
          </a:p>
          <a:p>
            <a:pPr marL="180975" lvl="2" algn="just"/>
            <a:endParaRPr lang="fr-FR" sz="1400" dirty="0"/>
          </a:p>
          <a:p>
            <a:br>
              <a:rPr lang="fr-FR" sz="1900" i="1" dirty="0"/>
            </a:br>
            <a:endParaRPr lang="fr-FR" sz="1900" i="1" dirty="0"/>
          </a:p>
          <a:p>
            <a:endParaRPr lang="fr-FR" sz="1700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77A5F594-36BC-8947-BF6B-64A4406C0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42662"/>
              </p:ext>
            </p:extLst>
          </p:nvPr>
        </p:nvGraphicFramePr>
        <p:xfrm>
          <a:off x="322217" y="1063193"/>
          <a:ext cx="8247017" cy="5421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75909">
                  <a:extLst>
                    <a:ext uri="{9D8B030D-6E8A-4147-A177-3AD203B41FA5}">
                      <a16:colId xmlns:a16="http://schemas.microsoft.com/office/drawing/2014/main" val="685922455"/>
                    </a:ext>
                  </a:extLst>
                </a:gridCol>
                <a:gridCol w="3971108">
                  <a:extLst>
                    <a:ext uri="{9D8B030D-6E8A-4147-A177-3AD203B41FA5}">
                      <a16:colId xmlns:a16="http://schemas.microsoft.com/office/drawing/2014/main" val="1134895524"/>
                    </a:ext>
                  </a:extLst>
                </a:gridCol>
              </a:tblGrid>
              <a:tr h="283930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solidFill>
                            <a:schemeClr val="bg1"/>
                          </a:solidFill>
                          <a:latin typeface="+mn-lt"/>
                        </a:rPr>
                        <a:t>CHTS DE FRANCE</a:t>
                      </a:r>
                      <a:r>
                        <a:rPr lang="fr-FR" sz="1200" b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INTERLIGUES JEUNES U14</a:t>
                      </a:r>
                      <a:endParaRPr lang="fr-FR" sz="12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696241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Dates et lieu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18 au 20 août </a:t>
                      </a:r>
                      <a:r>
                        <a:rPr lang="fr-FR" sz="800" b="1" dirty="0">
                          <a:solidFill>
                            <a:srgbClr val="FF0000"/>
                          </a:solidFill>
                        </a:rPr>
                        <a:t>au centre de ligue Provence Alpes Côte d’Azur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4466615"/>
                  </a:ext>
                </a:extLst>
              </a:tr>
              <a:tr h="250887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Nombre de Pistes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8 minimum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35777464"/>
                  </a:ext>
                </a:extLst>
              </a:tr>
              <a:tr h="23773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Homologation (par la FFT)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P </a:t>
                      </a:r>
                      <a:r>
                        <a:rPr lang="fr-FR" sz="800" b="1" dirty="0">
                          <a:solidFill>
                            <a:srgbClr val="FF0000"/>
                          </a:solidFill>
                          <a:latin typeface="+mn-lt"/>
                        </a:rPr>
                        <a:t>250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4045354"/>
                  </a:ext>
                </a:extLst>
              </a:tr>
              <a:tr h="231497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Juge-Arbitrage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JAP2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ou JAP3 désigné et indemnisé par la FFT</a:t>
                      </a:r>
                      <a:endParaRPr lang="fr-FR" sz="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3766702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Arbitrage / Superviseurs de pistes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Désignés et indemnisés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087896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Formule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 définir en fonction du nombre d’équipes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6227610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Format de jeu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84477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Balles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3 balles neuves / match,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fournies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1920188"/>
                  </a:ext>
                </a:extLst>
              </a:tr>
              <a:tr h="3611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Kinésithérapeute(s)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2 kinés fournis par la Ligue, mais pris en charge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21036884"/>
                  </a:ext>
                </a:extLst>
              </a:tr>
              <a:tr h="22570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Médecin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Non obligatoire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8192663"/>
                  </a:ext>
                </a:extLst>
              </a:tr>
              <a:tr h="3611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Médailles &amp; Trophées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Médailles &amp;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trophées f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ournis par la FFT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2166147"/>
                  </a:ext>
                </a:extLst>
              </a:tr>
              <a:tr h="265453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Transport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&amp;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Hébergement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 la charge des Ligues / Le Club devra fournir des coordonnées d’hôtel à proximité (tarif négocié de préférence)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7888526"/>
                  </a:ext>
                </a:extLst>
              </a:tr>
              <a:tr h="338312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Restauration au Club (payante)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 la charge des Ligues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878440"/>
                  </a:ext>
                </a:extLst>
              </a:tr>
              <a:tr h="300790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Soirée (dîner)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A la discrétion de la Ligue Organisatrice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41132666"/>
                  </a:ext>
                </a:extLst>
              </a:tr>
              <a:tr h="372979">
                <a:tc rowSpan="2"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Indemnité forfaitaire, PAR EQUIPE,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versée par la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FFT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à chaque LIGUE participante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TRANSPORT :</a:t>
                      </a:r>
                    </a:p>
                    <a:p>
                      <a:pPr algn="ctr"/>
                      <a:r>
                        <a:rPr lang="fr-FR" sz="800" b="1" u="sng" baseline="0" dirty="0">
                          <a:solidFill>
                            <a:schemeClr val="tx1"/>
                          </a:solidFill>
                          <a:latin typeface="+mn-lt"/>
                        </a:rPr>
                        <a:t>Métropole: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[ (</a:t>
                      </a:r>
                      <a:r>
                        <a:rPr lang="fr-FR" sz="800" b="1" baseline="0" dirty="0" err="1">
                          <a:solidFill>
                            <a:schemeClr val="tx1"/>
                          </a:solidFill>
                          <a:latin typeface="+mn-lt"/>
                        </a:rPr>
                        <a:t>Dist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. Km A/R 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Domicile/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Club x 0,10 €/km) / </a:t>
                      </a:r>
                      <a:r>
                        <a:rPr lang="fr-FR" sz="8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CORSE: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200 €</a:t>
                      </a:r>
                      <a:r>
                        <a:rPr lang="fr-FR" sz="800" b="1" u="none" baseline="0" dirty="0">
                          <a:solidFill>
                            <a:schemeClr val="tx1"/>
                          </a:solidFill>
                          <a:latin typeface="+mn-lt"/>
                        </a:rPr>
                        <a:t>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REU: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650 €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GYA: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505 €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NCL: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 1075 € / </a:t>
                      </a:r>
                      <a:r>
                        <a:rPr lang="fr-FR" sz="800" b="1" u="sng" baseline="0" dirty="0">
                          <a:solidFill>
                            <a:srgbClr val="FF0000"/>
                          </a:solidFill>
                          <a:latin typeface="+mn-lt"/>
                        </a:rPr>
                        <a:t>GUA &amp; MAR: </a:t>
                      </a: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450 €</a:t>
                      </a:r>
                    </a:p>
                    <a:p>
                      <a:pPr algn="ctr"/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(Pour 10 personnes MAXIMUM)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2482969"/>
                  </a:ext>
                </a:extLst>
              </a:tr>
              <a:tr h="37297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u="sng" dirty="0">
                          <a:solidFill>
                            <a:schemeClr val="tx1"/>
                          </a:solidFill>
                          <a:latin typeface="+mn-lt"/>
                        </a:rPr>
                        <a:t>+ INDEMNITE :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150€ / personne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800" b="1" baseline="0" dirty="0">
                          <a:solidFill>
                            <a:srgbClr val="FF0000"/>
                          </a:solidFill>
                          <a:latin typeface="+mn-lt"/>
                        </a:rPr>
                        <a:t>(Pour 10 personnes MAXIMUM)</a:t>
                      </a:r>
                      <a:endParaRPr lang="fr-FR" sz="8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20740698"/>
                  </a:ext>
                </a:extLst>
              </a:tr>
              <a:tr h="361125"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Subvention FFT à</a:t>
                      </a:r>
                      <a:r>
                        <a:rPr lang="fr-FR" sz="800" b="1" baseline="0" dirty="0">
                          <a:solidFill>
                            <a:schemeClr val="tx1"/>
                          </a:solidFill>
                          <a:latin typeface="+mn-lt"/>
                        </a:rPr>
                        <a:t> la</a:t>
                      </a:r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 Ligue Organisatrice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b="1" dirty="0">
                          <a:solidFill>
                            <a:schemeClr val="tx1"/>
                          </a:solidFill>
                          <a:latin typeface="+mn-lt"/>
                        </a:rPr>
                        <a:t>Non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5660183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61972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9904" y="2885574"/>
            <a:ext cx="7133187" cy="1050699"/>
          </a:xfrm>
          <a:solidFill>
            <a:srgbClr val="91C8E7"/>
          </a:solidFill>
        </p:spPr>
        <p:txBody>
          <a:bodyPr/>
          <a:lstStyle/>
          <a:p>
            <a:pPr algn="ctr"/>
            <a:r>
              <a:rPr lang="fr-FR" sz="3200" dirty="0">
                <a:latin typeface="+mn-lt"/>
              </a:rPr>
              <a:t>LES CHAMPIONNATS DE FRANCE INTERCLUBS SENIORS</a:t>
            </a:r>
            <a:br>
              <a:rPr lang="fr-FR" dirty="0">
                <a:latin typeface="+mn-lt"/>
              </a:rPr>
            </a:br>
            <a:endParaRPr lang="fr-F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4741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5686" y="269672"/>
            <a:ext cx="6914384" cy="597639"/>
          </a:xfrm>
          <a:solidFill>
            <a:srgbClr val="91C8E7"/>
          </a:solidFill>
        </p:spPr>
        <p:txBody>
          <a:bodyPr>
            <a:noAutofit/>
          </a:bodyPr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n-lt"/>
              </a:rPr>
              <a:t>ORGANISATION DES CHAMPIONNATS INTERCLUBS</a:t>
            </a: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73921" y="1062858"/>
            <a:ext cx="8889477" cy="6762586"/>
          </a:xfrm>
        </p:spPr>
        <p:txBody>
          <a:bodyPr>
            <a:normAutofit/>
          </a:bodyPr>
          <a:lstStyle/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 les clubs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disposant au minimum d’une piste de Padel, peuvent participer aux Championnats de France Interclubs Seniors. </a:t>
            </a:r>
          </a:p>
          <a:p>
            <a:pPr marL="180975" lvl="2" algn="just"/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Comités et les Ligues ne sont pas considérés comme des Clubs et ne peuvent donc pas participer aux Championnats de France 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Interclubs</a:t>
            </a:r>
            <a:r>
              <a:rPr lang="fr-FR" sz="1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Seniors.</a:t>
            </a:r>
          </a:p>
          <a:p>
            <a:pPr marL="180975" lvl="2" algn="just"/>
            <a:endParaRPr lang="fr-FR" sz="800" b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Championnats de France sont organisés en </a:t>
            </a: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180975" lvl="2" algn="just"/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Championnat de France Interclubs Seniors Dames,</a:t>
            </a: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Championnat de France Interclubs Seniors Messieurs.</a:t>
            </a:r>
          </a:p>
          <a:p>
            <a:pPr marL="180975" lvl="2" algn="just"/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Chaque Championnat de France, Dames et Messieurs, comprend :</a:t>
            </a: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Divisions Régionales 1, organisées par chacune des Ligues, qualificatives aux Conférences Interrégionales ;</a:t>
            </a: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Conférences Interrégionales qualificatives à la Division Nationale 1 </a:t>
            </a:r>
          </a:p>
          <a:p>
            <a:pPr marL="1792288" lvl="2" indent="-360363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=&gt; HDF / IDF / GDE / BFC / ARA / PCA / COR / NCL / GYA</a:t>
            </a:r>
          </a:p>
          <a:p>
            <a:pPr marL="1792288" lvl="2" indent="-360363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Ouest =&gt; NOR / BRE / PDL / CVL / NVA / OCC / MAR / GUA / REU</a:t>
            </a:r>
          </a:p>
          <a:p>
            <a:pPr marL="714375" lvl="2" indent="-357188" algn="just">
              <a:buFont typeface="Arial" panose="020B0604020202020204" pitchFamily="34" charset="0"/>
              <a:buChar char="•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Division Nationale 1, délivrant le titre de « Champions de France » Interclubs.</a:t>
            </a:r>
          </a:p>
          <a:p>
            <a:pPr marL="357187" lvl="2" algn="just"/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Chaque Ligue est libre de son organisation et peut proposer des Championnats régionaux avec une ou plusieurs divisions, que l’on nommera alors : Régionale 1, Régionale 2, Régionale 3 etc.</a:t>
            </a:r>
          </a:p>
          <a:p>
            <a:pPr marL="180975" lvl="2" algn="just"/>
            <a:endParaRPr lang="fr-FR" sz="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même, les Comités peuvent proposer des Championnats départementaux avec une ou plusieurs divisions par département, que l’on nommera : Départementale 1, Départementale 2 etc.</a:t>
            </a: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endParaRPr lang="fr-FR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2" indent="-171450" algn="just">
              <a:buFont typeface="Wingdings" panose="05000000000000000000" pitchFamily="2" charset="2"/>
              <a:buChar char="Ø"/>
            </a:pPr>
            <a:r>
              <a:rPr lang="fr-FR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club ne peut avoir qu’une seule équipe par division, participante en N1, N2 et Conférences Interrégionales.</a:t>
            </a:r>
          </a:p>
          <a:p>
            <a:pPr marL="180975" lvl="2" algn="just"/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600" b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1" y="6598024"/>
            <a:ext cx="385483" cy="259976"/>
          </a:xfrm>
          <a:prstGeom prst="rect">
            <a:avLst/>
          </a:prstGeom>
          <a:ln w="9525">
            <a:solidFill>
              <a:srgbClr val="002857"/>
            </a:solidFill>
          </a:ln>
        </p:spPr>
        <p:txBody>
          <a:bodyPr vert="horz" wrap="square" lIns="91440" tIns="45720" rIns="91440" bIns="45720" rtlCol="0" anchor="ctr">
            <a:normAutofit fontScale="40000" lnSpcReduction="20000"/>
          </a:bodyPr>
          <a:lstStyle/>
          <a:p>
            <a:pPr algn="ctr"/>
            <a:r>
              <a:rPr lang="fr-FR" sz="1000" dirty="0">
                <a:solidFill>
                  <a:srgbClr val="002857"/>
                </a:solidFill>
              </a:rPr>
              <a:t> </a:t>
            </a:r>
            <a:r>
              <a:rPr lang="fr-FR" sz="3200" b="1" dirty="0">
                <a:solidFill>
                  <a:srgbClr val="002857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4482783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rmAutofit/>
      </a:bodyPr>
      <a:lstStyle>
        <a:defPPr algn="l">
          <a:defRPr sz="1000" dirty="0" smtClean="0">
            <a:solidFill>
              <a:srgbClr val="002857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ctr">
        <a:normAutofit/>
      </a:bodyPr>
      <a:lstStyle>
        <a:defPPr algn="l">
          <a:defRPr sz="1000" dirty="0" smtClean="0">
            <a:solidFill>
              <a:srgbClr val="002857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625553</TotalTime>
  <Words>3893</Words>
  <Application>Microsoft Office PowerPoint</Application>
  <PresentationFormat>Affichage à l'écran (4:3)</PresentationFormat>
  <Paragraphs>557</Paragraphs>
  <Slides>23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23</vt:i4>
      </vt:variant>
    </vt:vector>
  </HeadingPairs>
  <TitlesOfParts>
    <vt:vector size="32" baseType="lpstr">
      <vt:lpstr>Arial</vt:lpstr>
      <vt:lpstr>Calibri</vt:lpstr>
      <vt:lpstr>Courier New</vt:lpstr>
      <vt:lpstr>Gotham Black</vt:lpstr>
      <vt:lpstr>Gotham Book</vt:lpstr>
      <vt:lpstr>Times New Roman</vt:lpstr>
      <vt:lpstr>Wingdings</vt:lpstr>
      <vt:lpstr>Thème Office</vt:lpstr>
      <vt:lpstr>1_Thème Office</vt:lpstr>
      <vt:lpstr>LE GUIDE DU PADEL 2025     </vt:lpstr>
      <vt:lpstr>LES CHAMPIONNATS PAR EQUIPES      </vt:lpstr>
      <vt:lpstr>LES INTERLIGUES U14</vt:lpstr>
      <vt:lpstr>LES INTERLIGUES U14</vt:lpstr>
      <vt:lpstr>Présentation PowerPoint</vt:lpstr>
      <vt:lpstr>LES INTERLIGUES U14</vt:lpstr>
      <vt:lpstr>LES CHAMPIONNATS DE FRANCE  INTERLIGUES U14</vt:lpstr>
      <vt:lpstr>LES CHAMPIONNATS DE FRANCE INTERCLUBS SENIORS </vt:lpstr>
      <vt:lpstr>ORGANISATION DES CHAMPIONNATS INTERCLUBS</vt:lpstr>
      <vt:lpstr>LES CHAMPIONNATS DE FRANCE  SENIORS INTERCLUBS</vt:lpstr>
      <vt:lpstr>LES CHAMPIONNATS DE FRANCE  SENIORS INTERCLUBS</vt:lpstr>
      <vt:lpstr>LES CHAMPIONNATS DE FRANCE  SENIORS INTERCLUBS</vt:lpstr>
      <vt:lpstr>LES CHAMPIONNATS DE FRANCE  SENIORS INTERCLUBS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CAHIERS DES CHARGES DES CHAMPIONNATS DE FRANCE SENIORS INTERCLUBS</vt:lpstr>
      <vt:lpstr>Présentation PowerPoint</vt:lpstr>
      <vt:lpstr>AUTRES CHAMPIONNATS  INTERCLUBS</vt:lpstr>
      <vt:lpstr>AUTRES CHAMPIONNATS INTERCLUBS</vt:lpstr>
      <vt:lpstr>Merci pour votre attention.   Nous vous souhaitons d’excellents championnats</vt:lpstr>
    </vt:vector>
  </TitlesOfParts>
  <Company>Leroy Tremblot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Jubert</dc:creator>
  <cp:lastModifiedBy>François-Xavier Coninck</cp:lastModifiedBy>
  <cp:revision>3140</cp:revision>
  <dcterms:created xsi:type="dcterms:W3CDTF">2015-04-01T15:55:56Z</dcterms:created>
  <dcterms:modified xsi:type="dcterms:W3CDTF">2024-11-04T13:52:56Z</dcterms:modified>
</cp:coreProperties>
</file>